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72" r:id="rId2"/>
    <p:sldId id="256" r:id="rId3"/>
    <p:sldId id="257" r:id="rId4"/>
    <p:sldId id="368" r:id="rId5"/>
    <p:sldId id="329" r:id="rId6"/>
    <p:sldId id="328" r:id="rId7"/>
    <p:sldId id="302" r:id="rId8"/>
    <p:sldId id="331" r:id="rId9"/>
    <p:sldId id="309" r:id="rId10"/>
    <p:sldId id="343" r:id="rId11"/>
    <p:sldId id="344" r:id="rId12"/>
    <p:sldId id="349" r:id="rId13"/>
    <p:sldId id="347" r:id="rId14"/>
    <p:sldId id="316" r:id="rId15"/>
    <p:sldId id="369" r:id="rId16"/>
    <p:sldId id="265" r:id="rId17"/>
    <p:sldId id="361" r:id="rId18"/>
    <p:sldId id="358" r:id="rId19"/>
    <p:sldId id="332" r:id="rId20"/>
    <p:sldId id="360" r:id="rId21"/>
    <p:sldId id="348" r:id="rId22"/>
    <p:sldId id="263" r:id="rId23"/>
    <p:sldId id="267" r:id="rId24"/>
    <p:sldId id="268" r:id="rId25"/>
    <p:sldId id="273" r:id="rId26"/>
    <p:sldId id="274" r:id="rId27"/>
    <p:sldId id="276" r:id="rId28"/>
    <p:sldId id="277" r:id="rId29"/>
    <p:sldId id="280" r:id="rId30"/>
    <p:sldId id="284" r:id="rId31"/>
    <p:sldId id="279" r:id="rId32"/>
    <p:sldId id="281" r:id="rId33"/>
    <p:sldId id="285" r:id="rId34"/>
    <p:sldId id="286" r:id="rId35"/>
    <p:sldId id="287" r:id="rId36"/>
    <p:sldId id="288" r:id="rId37"/>
    <p:sldId id="289" r:id="rId38"/>
    <p:sldId id="290" r:id="rId39"/>
    <p:sldId id="323" r:id="rId40"/>
    <p:sldId id="291" r:id="rId41"/>
    <p:sldId id="293" r:id="rId42"/>
    <p:sldId id="294" r:id="rId43"/>
    <p:sldId id="362" r:id="rId44"/>
    <p:sldId id="324" r:id="rId45"/>
    <p:sldId id="315" r:id="rId46"/>
    <p:sldId id="370" r:id="rId47"/>
    <p:sldId id="296" r:id="rId48"/>
    <p:sldId id="297" r:id="rId49"/>
    <p:sldId id="259" r:id="rId50"/>
    <p:sldId id="366" r:id="rId51"/>
    <p:sldId id="367" r:id="rId52"/>
    <p:sldId id="371" r:id="rId53"/>
    <p:sldId id="266" r:id="rId54"/>
    <p:sldId id="325" r:id="rId55"/>
    <p:sldId id="326" r:id="rId56"/>
    <p:sldId id="322" r:id="rId57"/>
  </p:sldIdLst>
  <p:sldSz cx="9144000" cy="6858000" type="screen4x3"/>
  <p:notesSz cx="6881813" cy="100028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érard champion" initials="gc"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FFFF"/>
    <a:srgbClr val="F9FE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74" d="100"/>
          <a:sy n="74" d="100"/>
        </p:scale>
        <p:origin x="-1206" y="528"/>
      </p:cViewPr>
      <p:guideLst>
        <p:guide orient="horz" pos="2160"/>
        <p:guide pos="2880"/>
      </p:guideLst>
    </p:cSldViewPr>
  </p:slideViewPr>
  <p:notesTextViewPr>
    <p:cViewPr>
      <p:scale>
        <a:sx n="1" d="1"/>
        <a:sy n="1" d="1"/>
      </p:scale>
      <p:origin x="0" y="0"/>
    </p:cViewPr>
  </p:notesTextViewPr>
  <p:sorterViewPr>
    <p:cViewPr>
      <p:scale>
        <a:sx n="200" d="100"/>
        <a:sy n="200" d="100"/>
      </p:scale>
      <p:origin x="0" y="-246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2-23T09:11:47.454" idx="4">
    <p:pos x="5079" y="1838"/>
    <p:text>A remarquer le nombre très important de poussins et benjamins</p:text>
    <p:extLst>
      <p:ext uri="{C676402C-5697-4E1C-873F-D02D1690AC5C}">
        <p15:threadingInfo xmlns:p15="http://schemas.microsoft.com/office/powerpoint/2012/main" timeZoneBias="-60">
          <p15:parentCm authorId="1" idx="2"/>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500141"/>
          </a:xfrm>
          <a:prstGeom prst="rect">
            <a:avLst/>
          </a:prstGeom>
        </p:spPr>
        <p:txBody>
          <a:bodyPr vert="horz" lIns="96476" tIns="48238" rIns="96476" bIns="48238" rtlCol="0"/>
          <a:lstStyle>
            <a:lvl1pPr algn="l">
              <a:defRPr sz="1300"/>
            </a:lvl1pPr>
          </a:lstStyle>
          <a:p>
            <a:endParaRPr lang="fr-FR"/>
          </a:p>
        </p:txBody>
      </p:sp>
      <p:sp>
        <p:nvSpPr>
          <p:cNvPr id="3" name="Espace réservé de la date 2"/>
          <p:cNvSpPr>
            <a:spLocks noGrp="1"/>
          </p:cNvSpPr>
          <p:nvPr>
            <p:ph type="dt" sz="quarter" idx="1"/>
          </p:nvPr>
        </p:nvSpPr>
        <p:spPr>
          <a:xfrm>
            <a:off x="3898102" y="0"/>
            <a:ext cx="2982119" cy="500141"/>
          </a:xfrm>
          <a:prstGeom prst="rect">
            <a:avLst/>
          </a:prstGeom>
        </p:spPr>
        <p:txBody>
          <a:bodyPr vert="horz" lIns="96476" tIns="48238" rIns="96476" bIns="48238" rtlCol="0"/>
          <a:lstStyle>
            <a:lvl1pPr algn="r">
              <a:defRPr sz="1300"/>
            </a:lvl1pPr>
          </a:lstStyle>
          <a:p>
            <a:fld id="{7A11D7B0-118D-44F5-837D-DAD7DD55F1E3}" type="datetimeFigureOut">
              <a:rPr lang="fr-FR" smtClean="0"/>
              <a:t>13/12/2016</a:t>
            </a:fld>
            <a:endParaRPr lang="fr-FR"/>
          </a:p>
        </p:txBody>
      </p:sp>
      <p:sp>
        <p:nvSpPr>
          <p:cNvPr id="4" name="Espace réservé du pied de page 3"/>
          <p:cNvSpPr>
            <a:spLocks noGrp="1"/>
          </p:cNvSpPr>
          <p:nvPr>
            <p:ph type="ftr" sz="quarter" idx="2"/>
          </p:nvPr>
        </p:nvSpPr>
        <p:spPr>
          <a:xfrm>
            <a:off x="0" y="9500961"/>
            <a:ext cx="2982119" cy="500141"/>
          </a:xfrm>
          <a:prstGeom prst="rect">
            <a:avLst/>
          </a:prstGeom>
        </p:spPr>
        <p:txBody>
          <a:bodyPr vert="horz" lIns="96476" tIns="48238" rIns="96476" bIns="48238"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98102" y="9500961"/>
            <a:ext cx="2982119" cy="500141"/>
          </a:xfrm>
          <a:prstGeom prst="rect">
            <a:avLst/>
          </a:prstGeom>
        </p:spPr>
        <p:txBody>
          <a:bodyPr vert="horz" lIns="96476" tIns="48238" rIns="96476" bIns="48238" rtlCol="0" anchor="b"/>
          <a:lstStyle>
            <a:lvl1pPr algn="r">
              <a:defRPr sz="1300"/>
            </a:lvl1pPr>
          </a:lstStyle>
          <a:p>
            <a:fld id="{D26C2E7E-AA0D-49D0-A833-DAC3D973CC5F}" type="slidenum">
              <a:rPr lang="fr-FR" smtClean="0"/>
              <a:t>‹N°›</a:t>
            </a:fld>
            <a:endParaRPr lang="fr-FR"/>
          </a:p>
        </p:txBody>
      </p:sp>
    </p:spTree>
    <p:extLst>
      <p:ext uri="{BB962C8B-B14F-4D97-AF65-F5344CB8AC3E}">
        <p14:creationId xmlns:p14="http://schemas.microsoft.com/office/powerpoint/2010/main" val="890256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500141"/>
          </a:xfrm>
          <a:prstGeom prst="rect">
            <a:avLst/>
          </a:prstGeom>
        </p:spPr>
        <p:txBody>
          <a:bodyPr vert="horz" lIns="96476" tIns="48238" rIns="96476" bIns="48238" rtlCol="0"/>
          <a:lstStyle>
            <a:lvl1pPr algn="l">
              <a:defRPr sz="1300"/>
            </a:lvl1pPr>
          </a:lstStyle>
          <a:p>
            <a:endParaRPr lang="fr-FR"/>
          </a:p>
        </p:txBody>
      </p:sp>
      <p:sp>
        <p:nvSpPr>
          <p:cNvPr id="3" name="Espace réservé de la date 2"/>
          <p:cNvSpPr>
            <a:spLocks noGrp="1"/>
          </p:cNvSpPr>
          <p:nvPr>
            <p:ph type="dt" idx="1"/>
          </p:nvPr>
        </p:nvSpPr>
        <p:spPr>
          <a:xfrm>
            <a:off x="3898102" y="0"/>
            <a:ext cx="2982119" cy="500141"/>
          </a:xfrm>
          <a:prstGeom prst="rect">
            <a:avLst/>
          </a:prstGeom>
        </p:spPr>
        <p:txBody>
          <a:bodyPr vert="horz" lIns="96476" tIns="48238" rIns="96476" bIns="48238" rtlCol="0"/>
          <a:lstStyle>
            <a:lvl1pPr algn="r">
              <a:defRPr sz="1300"/>
            </a:lvl1pPr>
          </a:lstStyle>
          <a:p>
            <a:fld id="{54B50400-1810-4326-BC2C-B8262AB2B9C2}" type="datetimeFigureOut">
              <a:rPr lang="fr-FR" smtClean="0"/>
              <a:t>13/12/2016</a:t>
            </a:fld>
            <a:endParaRPr lang="fr-FR"/>
          </a:p>
        </p:txBody>
      </p:sp>
      <p:sp>
        <p:nvSpPr>
          <p:cNvPr id="4" name="Espace réservé de l'image des diapositives 3"/>
          <p:cNvSpPr>
            <a:spLocks noGrp="1" noRot="1" noChangeAspect="1"/>
          </p:cNvSpPr>
          <p:nvPr>
            <p:ph type="sldImg" idx="2"/>
          </p:nvPr>
        </p:nvSpPr>
        <p:spPr>
          <a:xfrm>
            <a:off x="938213" y="749300"/>
            <a:ext cx="5005387" cy="3752850"/>
          </a:xfrm>
          <a:prstGeom prst="rect">
            <a:avLst/>
          </a:prstGeom>
          <a:noFill/>
          <a:ln w="12700">
            <a:solidFill>
              <a:prstClr val="black"/>
            </a:solidFill>
          </a:ln>
        </p:spPr>
        <p:txBody>
          <a:bodyPr vert="horz" lIns="96476" tIns="48238" rIns="96476" bIns="48238" rtlCol="0" anchor="ctr"/>
          <a:lstStyle/>
          <a:p>
            <a:endParaRPr lang="fr-FR"/>
          </a:p>
        </p:txBody>
      </p:sp>
      <p:sp>
        <p:nvSpPr>
          <p:cNvPr id="5" name="Espace réservé des commentaires 4"/>
          <p:cNvSpPr>
            <a:spLocks noGrp="1"/>
          </p:cNvSpPr>
          <p:nvPr>
            <p:ph type="body" sz="quarter" idx="3"/>
          </p:nvPr>
        </p:nvSpPr>
        <p:spPr>
          <a:xfrm>
            <a:off x="688182" y="4751348"/>
            <a:ext cx="5505450" cy="4501278"/>
          </a:xfrm>
          <a:prstGeom prst="rect">
            <a:avLst/>
          </a:prstGeom>
        </p:spPr>
        <p:txBody>
          <a:bodyPr vert="horz" lIns="96476" tIns="48238" rIns="96476" bIns="4823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00961"/>
            <a:ext cx="2982119" cy="500141"/>
          </a:xfrm>
          <a:prstGeom prst="rect">
            <a:avLst/>
          </a:prstGeom>
        </p:spPr>
        <p:txBody>
          <a:bodyPr vert="horz" lIns="96476" tIns="48238" rIns="96476" bIns="482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98102" y="9500961"/>
            <a:ext cx="2982119" cy="500141"/>
          </a:xfrm>
          <a:prstGeom prst="rect">
            <a:avLst/>
          </a:prstGeom>
        </p:spPr>
        <p:txBody>
          <a:bodyPr vert="horz" lIns="96476" tIns="48238" rIns="96476" bIns="48238" rtlCol="0" anchor="b"/>
          <a:lstStyle>
            <a:lvl1pPr algn="r">
              <a:defRPr sz="1300"/>
            </a:lvl1pPr>
          </a:lstStyle>
          <a:p>
            <a:fld id="{D5403D78-B1EF-439E-9767-14AEE6E26E0E}" type="slidenum">
              <a:rPr lang="fr-FR" smtClean="0"/>
              <a:t>‹N°›</a:t>
            </a:fld>
            <a:endParaRPr lang="fr-FR"/>
          </a:p>
        </p:txBody>
      </p:sp>
    </p:spTree>
    <p:extLst>
      <p:ext uri="{BB962C8B-B14F-4D97-AF65-F5344CB8AC3E}">
        <p14:creationId xmlns:p14="http://schemas.microsoft.com/office/powerpoint/2010/main" val="194717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5403D78-B1EF-439E-9767-14AEE6E26E0E}" type="slidenum">
              <a:rPr lang="fr-FR" smtClean="0"/>
              <a:t>23</a:t>
            </a:fld>
            <a:endParaRPr lang="fr-FR"/>
          </a:p>
        </p:txBody>
      </p:sp>
    </p:spTree>
    <p:extLst>
      <p:ext uri="{BB962C8B-B14F-4D97-AF65-F5344CB8AC3E}">
        <p14:creationId xmlns:p14="http://schemas.microsoft.com/office/powerpoint/2010/main" val="161777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41AE344-A256-4FCC-BDAF-549972830F46}" type="datetime1">
              <a:rPr lang="fr-FR" smtClean="0"/>
              <a:t>13/12/2016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794E80-251A-4A70-BC60-22903CD8DE09}" type="slidenum">
              <a:rPr lang="fr-FR" smtClean="0"/>
              <a:t>‹N°›</a:t>
            </a:fld>
            <a:endParaRPr lang="fr-FR"/>
          </a:p>
        </p:txBody>
      </p:sp>
    </p:spTree>
    <p:extLst>
      <p:ext uri="{BB962C8B-B14F-4D97-AF65-F5344CB8AC3E}">
        <p14:creationId xmlns:p14="http://schemas.microsoft.com/office/powerpoint/2010/main" val="394621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0B7560-ADB5-4992-AA02-1F2C362BB9DC}" type="datetime1">
              <a:rPr lang="fr-FR" smtClean="0"/>
              <a:t>13/12/2016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794E80-251A-4A70-BC60-22903CD8DE09}" type="slidenum">
              <a:rPr lang="fr-FR" smtClean="0"/>
              <a:t>‹N°›</a:t>
            </a:fld>
            <a:endParaRPr lang="fr-FR"/>
          </a:p>
        </p:txBody>
      </p:sp>
    </p:spTree>
    <p:extLst>
      <p:ext uri="{BB962C8B-B14F-4D97-AF65-F5344CB8AC3E}">
        <p14:creationId xmlns:p14="http://schemas.microsoft.com/office/powerpoint/2010/main" val="261779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1D6875-B7D9-457A-8FBB-1F9CE02855DD}" type="datetime1">
              <a:rPr lang="fr-FR" smtClean="0"/>
              <a:t>13/12/2016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794E80-251A-4A70-BC60-22903CD8DE09}" type="slidenum">
              <a:rPr lang="fr-FR" smtClean="0"/>
              <a:t>‹N°›</a:t>
            </a:fld>
            <a:endParaRPr lang="fr-FR"/>
          </a:p>
        </p:txBody>
      </p:sp>
    </p:spTree>
    <p:extLst>
      <p:ext uri="{BB962C8B-B14F-4D97-AF65-F5344CB8AC3E}">
        <p14:creationId xmlns:p14="http://schemas.microsoft.com/office/powerpoint/2010/main" val="236581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24E3BF-A7A3-4270-8BAB-688DBB9C7F95}" type="datetime1">
              <a:rPr lang="fr-FR" smtClean="0"/>
              <a:t>13/12/2016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794E80-251A-4A70-BC60-22903CD8DE09}" type="slidenum">
              <a:rPr lang="fr-FR" smtClean="0"/>
              <a:t>‹N°›</a:t>
            </a:fld>
            <a:endParaRPr lang="fr-FR"/>
          </a:p>
        </p:txBody>
      </p:sp>
    </p:spTree>
    <p:extLst>
      <p:ext uri="{BB962C8B-B14F-4D97-AF65-F5344CB8AC3E}">
        <p14:creationId xmlns:p14="http://schemas.microsoft.com/office/powerpoint/2010/main" val="187923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9740259-A31D-427A-B9B1-77AFA50849B8}" type="datetime1">
              <a:rPr lang="fr-FR" smtClean="0"/>
              <a:t>13/12/2016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794E80-251A-4A70-BC60-22903CD8DE09}" type="slidenum">
              <a:rPr lang="fr-FR" smtClean="0"/>
              <a:t>‹N°›</a:t>
            </a:fld>
            <a:endParaRPr lang="fr-FR"/>
          </a:p>
        </p:txBody>
      </p:sp>
    </p:spTree>
    <p:extLst>
      <p:ext uri="{BB962C8B-B14F-4D97-AF65-F5344CB8AC3E}">
        <p14:creationId xmlns:p14="http://schemas.microsoft.com/office/powerpoint/2010/main" val="247873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3A3B37B-C228-4B06-A5D6-D196EFAA940B}" type="datetime1">
              <a:rPr lang="fr-FR" smtClean="0"/>
              <a:t>13/12/2016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794E80-251A-4A70-BC60-22903CD8DE09}" type="slidenum">
              <a:rPr lang="fr-FR" smtClean="0"/>
              <a:t>‹N°›</a:t>
            </a:fld>
            <a:endParaRPr lang="fr-FR"/>
          </a:p>
        </p:txBody>
      </p:sp>
    </p:spTree>
    <p:extLst>
      <p:ext uri="{BB962C8B-B14F-4D97-AF65-F5344CB8AC3E}">
        <p14:creationId xmlns:p14="http://schemas.microsoft.com/office/powerpoint/2010/main" val="1776096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B2354C1-195B-41B1-B41F-DD56B07C50EF}" type="datetime1">
              <a:rPr lang="fr-FR" smtClean="0"/>
              <a:t>13/12/2016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5794E80-251A-4A70-BC60-22903CD8DE09}" type="slidenum">
              <a:rPr lang="fr-FR" smtClean="0"/>
              <a:t>‹N°›</a:t>
            </a:fld>
            <a:endParaRPr lang="fr-FR"/>
          </a:p>
        </p:txBody>
      </p:sp>
    </p:spTree>
    <p:extLst>
      <p:ext uri="{BB962C8B-B14F-4D97-AF65-F5344CB8AC3E}">
        <p14:creationId xmlns:p14="http://schemas.microsoft.com/office/powerpoint/2010/main" val="284311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DAD469B-9394-4A0B-801C-1ED7DBBE2776}" type="datetime1">
              <a:rPr lang="fr-FR" smtClean="0"/>
              <a:t>13/12/2016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5794E80-251A-4A70-BC60-22903CD8DE09}" type="slidenum">
              <a:rPr lang="fr-FR" smtClean="0"/>
              <a:t>‹N°›</a:t>
            </a:fld>
            <a:endParaRPr lang="fr-FR"/>
          </a:p>
        </p:txBody>
      </p:sp>
    </p:spTree>
    <p:extLst>
      <p:ext uri="{BB962C8B-B14F-4D97-AF65-F5344CB8AC3E}">
        <p14:creationId xmlns:p14="http://schemas.microsoft.com/office/powerpoint/2010/main" val="82555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B104155-9BF0-4DDC-A22F-49461D900D11}" type="datetime1">
              <a:rPr lang="fr-FR" smtClean="0"/>
              <a:t>13/12/2016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‹N°›</a:t>
            </a:fld>
            <a:endParaRPr lang="fr-FR"/>
          </a:p>
        </p:txBody>
      </p:sp>
    </p:spTree>
    <p:extLst>
      <p:ext uri="{BB962C8B-B14F-4D97-AF65-F5344CB8AC3E}">
        <p14:creationId xmlns:p14="http://schemas.microsoft.com/office/powerpoint/2010/main" val="339272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F4D6710-69D6-432E-B6E5-D2B82BF6393A}" type="datetime1">
              <a:rPr lang="fr-FR" smtClean="0"/>
              <a:t>13/12/2016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794E80-251A-4A70-BC60-22903CD8DE09}" type="slidenum">
              <a:rPr lang="fr-FR" smtClean="0"/>
              <a:t>‹N°›</a:t>
            </a:fld>
            <a:endParaRPr lang="fr-FR"/>
          </a:p>
        </p:txBody>
      </p:sp>
    </p:spTree>
    <p:extLst>
      <p:ext uri="{BB962C8B-B14F-4D97-AF65-F5344CB8AC3E}">
        <p14:creationId xmlns:p14="http://schemas.microsoft.com/office/powerpoint/2010/main" val="79754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0AFF168-E56C-4838-ABEC-5DA51932E416}" type="datetime1">
              <a:rPr lang="fr-FR" smtClean="0"/>
              <a:t>13/12/2016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794E80-251A-4A70-BC60-22903CD8DE09}" type="slidenum">
              <a:rPr lang="fr-FR" smtClean="0"/>
              <a:t>‹N°›</a:t>
            </a:fld>
            <a:endParaRPr lang="fr-FR"/>
          </a:p>
        </p:txBody>
      </p:sp>
    </p:spTree>
    <p:extLst>
      <p:ext uri="{BB962C8B-B14F-4D97-AF65-F5344CB8AC3E}">
        <p14:creationId xmlns:p14="http://schemas.microsoft.com/office/powerpoint/2010/main" val="258847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8A06E-F173-4BFD-8AE6-67205144401C}" type="datetime1">
              <a:rPr lang="fr-FR" smtClean="0"/>
              <a:t>13/12/2016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94E80-251A-4A70-BC60-22903CD8DE09}" type="slidenum">
              <a:rPr lang="fr-FR" smtClean="0"/>
              <a:t>‹N°›</a:t>
            </a:fld>
            <a:endParaRPr lang="fr-FR"/>
          </a:p>
        </p:txBody>
      </p:sp>
    </p:spTree>
    <p:extLst>
      <p:ext uri="{BB962C8B-B14F-4D97-AF65-F5344CB8AC3E}">
        <p14:creationId xmlns:p14="http://schemas.microsoft.com/office/powerpoint/2010/main" val="1884194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normAutofit fontScale="25000" lnSpcReduction="20000"/>
          </a:bodyPr>
          <a:lstStyle/>
          <a:p>
            <a:r>
              <a:rPr lang="fr-FR" b="1" dirty="0"/>
              <a:t>Rappel des valeurs de l’association</a:t>
            </a:r>
            <a:r>
              <a:rPr lang="fr-FR" dirty="0"/>
              <a:t/>
            </a:r>
            <a:br>
              <a:rPr lang="fr-FR" dirty="0"/>
            </a:br>
            <a:r>
              <a:rPr lang="fr-FR" dirty="0"/>
              <a:t>Si l’association fait appel à certaines valeurs, il est utile de rappeler certaines caractéristiques et de les mettre en perspective : comment </a:t>
            </a:r>
            <a:r>
              <a:rPr lang="fr-FR" dirty="0" err="1"/>
              <a:t>ont-elles</a:t>
            </a:r>
            <a:r>
              <a:rPr lang="fr-FR" dirty="0"/>
              <a:t> été déclinées dans l’année, quels sont les progrès à réaliser ?</a:t>
            </a:r>
            <a:br>
              <a:rPr lang="fr-FR" dirty="0"/>
            </a:br>
            <a:r>
              <a:rPr lang="fr-FR" dirty="0"/>
              <a:t>Les missions de l’association : référence à l’objet statutaire – en quoi les missions de l’association sont respectées ?</a:t>
            </a:r>
          </a:p>
          <a:p>
            <a:r>
              <a:rPr lang="fr-FR" b="1" dirty="0"/>
              <a:t>Les rapports avec l’environnement</a:t>
            </a:r>
            <a:r>
              <a:rPr lang="fr-FR" dirty="0"/>
              <a:t/>
            </a:r>
            <a:br>
              <a:rPr lang="fr-FR" dirty="0"/>
            </a:br>
            <a:r>
              <a:rPr lang="fr-FR" dirty="0"/>
              <a:t>Il faudra donner ici une idée du rayonnement de l’association et de sa place dans son environnement.</a:t>
            </a:r>
          </a:p>
          <a:p>
            <a:r>
              <a:rPr lang="fr-FR" dirty="0"/>
              <a:t>Les organismes externes : on pourra dresser l’état des rapports avec les organismes de tutelle, fédération, mouvement, ou réseau. Le rapport moral est l’endroit privilégié pour remercier tous ceux qui ont apporté une contribution financière ou un apport, même moral.</a:t>
            </a:r>
          </a:p>
          <a:p>
            <a:r>
              <a:rPr lang="fr-FR" dirty="0"/>
              <a:t>Les institutionnels : mentionner les organismes qui subventionnent l’association, ceux avec qui l’association voudrait travailler.</a:t>
            </a:r>
          </a:p>
          <a:p>
            <a:r>
              <a:rPr lang="fr-FR" dirty="0"/>
              <a:t>Les partenaires, les associations amies, les partenaires occasionnels, les parrains et mécènes.</a:t>
            </a:r>
          </a:p>
          <a:p>
            <a:r>
              <a:rPr lang="fr-FR" b="1" dirty="0"/>
              <a:t>Le déroulement des activités</a:t>
            </a:r>
            <a:r>
              <a:rPr lang="fr-FR" dirty="0"/>
              <a:t/>
            </a:r>
            <a:br>
              <a:rPr lang="fr-FR" dirty="0"/>
            </a:br>
            <a:r>
              <a:rPr lang="fr-FR" dirty="0"/>
              <a:t>Rappel des moments les plus importants vécus en cours d’année. Il peut s’agir des activités, mais aussi des évènements qui ont marqué la vie de l’association à un titre ou à un autre : une manifestation exceptionnelle particulièrement réussie, ou le lancement d’un site Internet, ou une sortie entre adhérents,</a:t>
            </a:r>
          </a:p>
          <a:p>
            <a:r>
              <a:rPr lang="fr-FR" dirty="0"/>
              <a:t>Bilan des activités : on veillera à présenter d’une année sur l’autre les activités en respectant la même nomenclature, pour autoriser les comparaisons.</a:t>
            </a:r>
          </a:p>
          <a:p>
            <a:r>
              <a:rPr lang="fr-FR" dirty="0"/>
              <a:t>Qualitativement : signaler l’excellence d’une manifestation, la performance des résultats de certaines équipes, l’intervention d’urgence dans une zone de grandes difficultés sociales</a:t>
            </a:r>
            <a:br>
              <a:rPr lang="fr-FR" dirty="0"/>
            </a:br>
            <a:r>
              <a:rPr lang="fr-FR" dirty="0"/>
              <a:t>Faire le point sur les conditions d’exercice de ces activités, mentionner les nouveaux équipements ou ceux envisagés.</a:t>
            </a:r>
          </a:p>
          <a:p>
            <a:r>
              <a:rPr lang="fr-FR" dirty="0"/>
              <a:t>Quantitativement : quelles sont les activités en perte de vitesse, les nouvelles activités ? En quoi sont-elles prometteuses, quelles sont les difficultés rencontrées ?</a:t>
            </a:r>
          </a:p>
          <a:p>
            <a:r>
              <a:rPr lang="fr-FR" b="1" dirty="0"/>
              <a:t>Les adhérents, membres et autres bénéficiaires</a:t>
            </a:r>
            <a:r>
              <a:rPr lang="fr-FR" dirty="0"/>
              <a:t/>
            </a:r>
            <a:br>
              <a:rPr lang="fr-FR" dirty="0"/>
            </a:br>
            <a:r>
              <a:rPr lang="fr-FR" dirty="0"/>
              <a:t>On pourra analyser le dialogue interne entre adhérents, apprécier la qualité d’écoute entre adhérents, animateurs, bénévoles, dirigeants. Si on dispose d’une mesure de satisfaction dans la participation aux activités, on pourra le mentionner.</a:t>
            </a:r>
          </a:p>
          <a:p>
            <a:r>
              <a:rPr lang="fr-FR" dirty="0"/>
              <a:t>L’état de la convivialité dans l’association est également intéressant : c’est souvent un indicateur de la bonne santé de l’association.</a:t>
            </a:r>
          </a:p>
          <a:p>
            <a:r>
              <a:rPr lang="fr-FR" dirty="0"/>
              <a:t>Le nombre d’adhérents : lorsque celui-ci est significatif de la vie de l’association, il convient de le détailler “ taux de renouvellement, les nouveaux, les anciens, répartition par section ou activité.</a:t>
            </a:r>
          </a:p>
          <a:p>
            <a:r>
              <a:rPr lang="fr-FR" b="1" dirty="0"/>
              <a:t>Les bénévoles</a:t>
            </a:r>
            <a:r>
              <a:rPr lang="fr-FR" dirty="0"/>
              <a:t/>
            </a:r>
            <a:br>
              <a:rPr lang="fr-FR" dirty="0"/>
            </a:br>
            <a:r>
              <a:rPr lang="fr-FR" dirty="0"/>
              <a:t>L’expression publique de la reconnaissance de la communauté associative envers les bénévoles est essentielle. Citer les personnes les plus actives, faire l’état des apports, quelles formes de contreparties ont pu être dégagées pour les bénévoles ?</a:t>
            </a:r>
          </a:p>
          <a:p>
            <a:r>
              <a:rPr lang="fr-FR" dirty="0"/>
              <a:t>Quelle est la dynamique du bénévolat dans l’association ? Quels sont les besoins ?</a:t>
            </a:r>
            <a:br>
              <a:rPr lang="fr-FR" dirty="0"/>
            </a:br>
            <a:r>
              <a:rPr lang="fr-FR" dirty="0"/>
              <a:t>L’assemblée générale est l’occasion de faire des appels à projets, des appels à missions. Attention cependant à ne pas être « lassant » : inutile par exemple de demander pour la sixième année si quelqu’un veut bien se charger de la clé du local à la place du Président.</a:t>
            </a:r>
          </a:p>
          <a:p>
            <a:r>
              <a:rPr lang="fr-FR" dirty="0"/>
              <a:t>Ne pas oublier de saluer les partants.</a:t>
            </a:r>
          </a:p>
          <a:p>
            <a:r>
              <a:rPr lang="fr-FR" b="1" dirty="0"/>
              <a:t>Les projets</a:t>
            </a:r>
            <a:r>
              <a:rPr lang="fr-FR" dirty="0"/>
              <a:t/>
            </a:r>
            <a:br>
              <a:rPr lang="fr-FR" dirty="0"/>
            </a:br>
            <a:r>
              <a:rPr lang="fr-FR" dirty="0"/>
              <a:t>L’assemblée générale se déroulant toujours au cours de l’exercice suivant, il faut veiller à ne pas confondre les projets de l’année en cours avec ceux de l’année précédente, celle sur quoi porte le rapport moral.</a:t>
            </a:r>
          </a:p>
          <a:p>
            <a:r>
              <a:rPr lang="fr-FR" dirty="0"/>
              <a:t>On pourra cependant insister sur la préparation qui a permis de réaliser de nouvelles actions en évoquant les réalisations visibles au cours de cette année.</a:t>
            </a:r>
          </a:p>
          <a:p>
            <a:r>
              <a:rPr lang="fr-FR"/>
              <a:t>On pourra aussi situer ces projets par rapport au long terme : en quoi répondent-ils à une vision ou à une stratégie ?</a:t>
            </a:r>
          </a:p>
          <a:p>
            <a:endParaRPr lang="fr-F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1</a:t>
            </a:fld>
            <a:endParaRPr lang="fr-FR"/>
          </a:p>
        </p:txBody>
      </p:sp>
    </p:spTree>
    <p:extLst>
      <p:ext uri="{BB962C8B-B14F-4D97-AF65-F5344CB8AC3E}">
        <p14:creationId xmlns:p14="http://schemas.microsoft.com/office/powerpoint/2010/main" val="827742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124744"/>
            <a:ext cx="8229600" cy="3528393"/>
          </a:xfrm>
        </p:spPr>
        <p:txBody>
          <a:bodyPr>
            <a:normAutofit fontScale="92500" lnSpcReduction="10000"/>
          </a:bodyPr>
          <a:lstStyle/>
          <a:p>
            <a:pPr marL="0" indent="0" algn="ctr">
              <a:buNone/>
            </a:pPr>
            <a:endParaRPr lang="fr-FR" dirty="0" smtClean="0"/>
          </a:p>
          <a:p>
            <a:pPr algn="ctr"/>
            <a:r>
              <a:rPr lang="fr-FR" sz="4000" dirty="0">
                <a:effectLst>
                  <a:outerShdw blurRad="38100" dist="38100" dir="2700000" algn="tl">
                    <a:srgbClr val="000000">
                      <a:alpha val="43137"/>
                    </a:srgbClr>
                  </a:outerShdw>
                </a:effectLst>
              </a:rPr>
              <a:t>L’évolution des effectifs </a:t>
            </a:r>
          </a:p>
          <a:p>
            <a:pPr algn="ctr"/>
            <a:r>
              <a:rPr lang="fr-FR" sz="4000" dirty="0">
                <a:solidFill>
                  <a:srgbClr val="FF0000"/>
                </a:solidFill>
                <a:effectLst>
                  <a:outerShdw blurRad="38100" dist="38100" dir="2700000" algn="tl">
                    <a:srgbClr val="000000">
                      <a:alpha val="43137"/>
                    </a:srgbClr>
                  </a:outerShdw>
                </a:effectLst>
              </a:rPr>
              <a:t>L’évolution des compétiteurs</a:t>
            </a:r>
          </a:p>
          <a:p>
            <a:pPr algn="ctr"/>
            <a:r>
              <a:rPr lang="fr-FR" sz="4000" dirty="0">
                <a:effectLst>
                  <a:outerShdw blurRad="38100" dist="38100" dir="2700000" algn="tl">
                    <a:srgbClr val="000000">
                      <a:alpha val="43137"/>
                    </a:srgbClr>
                  </a:outerShdw>
                </a:effectLst>
              </a:rPr>
              <a:t>L’évolution des résultats </a:t>
            </a:r>
          </a:p>
          <a:p>
            <a:pPr algn="ctr"/>
            <a:r>
              <a:rPr lang="fr-FR" sz="4000" dirty="0">
                <a:effectLst>
                  <a:outerShdw blurRad="38100" dist="38100" dir="2700000" algn="tl">
                    <a:srgbClr val="000000">
                      <a:alpha val="43137"/>
                    </a:srgbClr>
                  </a:outerShdw>
                </a:effectLst>
              </a:rPr>
              <a:t>L’évolution de l’école d’arc et de la prise en charge des jeunes</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pPr/>
              <a:t>10</a:t>
            </a:fld>
            <a:endParaRPr lang="fr-FR"/>
          </a:p>
        </p:txBody>
      </p:sp>
    </p:spTree>
    <p:extLst>
      <p:ext uri="{BB962C8B-B14F-4D97-AF65-F5344CB8AC3E}">
        <p14:creationId xmlns:p14="http://schemas.microsoft.com/office/powerpoint/2010/main" val="1755291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10146"/>
          </a:xfrm>
        </p:spPr>
        <p:txBody>
          <a:bodyPr>
            <a:normAutofit/>
          </a:bodyPr>
          <a:lstStyle/>
          <a:p>
            <a:r>
              <a:rPr lang="fr-FR" dirty="0"/>
              <a:t>L’évolution des </a:t>
            </a:r>
            <a:r>
              <a:rPr lang="fr-FR" dirty="0" smtClean="0"/>
              <a:t>compétiteurs</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L’évolution des compétiteurs est lu à travers le nombre d’archers participant au moins une fois à une compétition « officielle » pour les adultes et les enfants (</a:t>
            </a:r>
            <a:r>
              <a:rPr lang="fr-FR" u="sng" dirty="0" smtClean="0">
                <a:solidFill>
                  <a:srgbClr val="FF0000"/>
                </a:solidFill>
              </a:rPr>
              <a:t>hors spécial jeunes</a:t>
            </a:r>
            <a:r>
              <a:rPr lang="fr-FR" dirty="0" smtClean="0"/>
              <a:t>)</a:t>
            </a:r>
          </a:p>
          <a:p>
            <a:r>
              <a:rPr lang="fr-FR" dirty="0" smtClean="0"/>
              <a:t>A ce jour, </a:t>
            </a:r>
            <a:r>
              <a:rPr lang="fr-FR" dirty="0" smtClean="0">
                <a:solidFill>
                  <a:srgbClr val="FF0000"/>
                </a:solidFill>
              </a:rPr>
              <a:t>39</a:t>
            </a:r>
            <a:r>
              <a:rPr lang="fr-FR" dirty="0" smtClean="0"/>
              <a:t> archers et archères, jeunes et adultes, hommes et femmes ont participé au moins une fois à une compétition officielle, </a:t>
            </a:r>
            <a:r>
              <a:rPr lang="fr-FR" dirty="0" smtClean="0">
                <a:solidFill>
                  <a:srgbClr val="FF0000"/>
                </a:solidFill>
              </a:rPr>
              <a:t>soit 31%</a:t>
            </a:r>
            <a:r>
              <a:rPr lang="fr-FR" dirty="0" smtClean="0"/>
              <a:t> et </a:t>
            </a:r>
            <a:r>
              <a:rPr lang="fr-FR" dirty="0" smtClean="0">
                <a:solidFill>
                  <a:srgbClr val="FF0000"/>
                </a:solidFill>
              </a:rPr>
              <a:t>27 en ont fait au moins 2 soit 22%</a:t>
            </a:r>
          </a:p>
          <a:p>
            <a:r>
              <a:rPr lang="fr-FR" dirty="0" smtClean="0"/>
              <a:t>La saison passée pour la même période, nous avions </a:t>
            </a:r>
            <a:r>
              <a:rPr lang="fr-FR" dirty="0" smtClean="0">
                <a:solidFill>
                  <a:srgbClr val="FF0000"/>
                </a:solidFill>
              </a:rPr>
              <a:t>33</a:t>
            </a:r>
            <a:r>
              <a:rPr lang="fr-FR" dirty="0" smtClean="0"/>
              <a:t> archers ou archères pour 112 licenciés, </a:t>
            </a:r>
            <a:r>
              <a:rPr lang="fr-FR" dirty="0" smtClean="0">
                <a:solidFill>
                  <a:srgbClr val="FF0000"/>
                </a:solidFill>
              </a:rPr>
              <a:t>soit 29% </a:t>
            </a:r>
            <a:r>
              <a:rPr lang="fr-FR" dirty="0"/>
              <a:t>et </a:t>
            </a:r>
            <a:r>
              <a:rPr lang="fr-FR" dirty="0" smtClean="0">
                <a:solidFill>
                  <a:srgbClr val="FF0000"/>
                </a:solidFill>
              </a:rPr>
              <a:t>28 </a:t>
            </a:r>
            <a:r>
              <a:rPr lang="fr-FR" dirty="0">
                <a:solidFill>
                  <a:srgbClr val="FF0000"/>
                </a:solidFill>
              </a:rPr>
              <a:t>en </a:t>
            </a:r>
            <a:r>
              <a:rPr lang="fr-FR" dirty="0" smtClean="0">
                <a:solidFill>
                  <a:srgbClr val="FF0000"/>
                </a:solidFill>
              </a:rPr>
              <a:t>avaient </a:t>
            </a:r>
            <a:r>
              <a:rPr lang="fr-FR" dirty="0">
                <a:solidFill>
                  <a:srgbClr val="FF0000"/>
                </a:solidFill>
              </a:rPr>
              <a:t>fait au moins 2 soit </a:t>
            </a:r>
            <a:r>
              <a:rPr lang="fr-FR" dirty="0" smtClean="0">
                <a:solidFill>
                  <a:srgbClr val="FF0000"/>
                </a:solidFill>
              </a:rPr>
              <a:t>25%</a:t>
            </a:r>
            <a:endParaRPr lang="fr-FR" dirty="0">
              <a:solidFill>
                <a:srgbClr val="FF0000"/>
              </a:solidFill>
            </a:endParaRPr>
          </a:p>
          <a:p>
            <a:endParaRPr lang="fr-FR" dirty="0" smtClean="0">
              <a:solidFill>
                <a:srgbClr val="FF0000"/>
              </a:solidFill>
            </a:endParaRPr>
          </a:p>
          <a:p>
            <a:r>
              <a:rPr lang="fr-FR" dirty="0" smtClean="0"/>
              <a:t>Cette évolution (lente mais continue) est un bon signe pour permettre l’évolution de nos résultats… </a:t>
            </a:r>
            <a:r>
              <a:rPr lang="fr-FR" dirty="0" smtClean="0">
                <a:solidFill>
                  <a:srgbClr val="FF0000"/>
                </a:solidFill>
              </a:rPr>
              <a:t>Mais sans oublier que chacun doit pouvoir vivre la Compagnie à son rythme et en fonction de son envie et que le tir « loisir » reste un choix que nous respectons tout autant</a:t>
            </a:r>
            <a:endParaRPr lang="fr-FR" dirty="0">
              <a:solidFill>
                <a:srgbClr val="FF0000"/>
              </a:solidFill>
            </a:endParaRP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11</a:t>
            </a:fld>
            <a:endParaRPr lang="fr-FR"/>
          </a:p>
        </p:txBody>
      </p:sp>
    </p:spTree>
    <p:extLst>
      <p:ext uri="{BB962C8B-B14F-4D97-AF65-F5344CB8AC3E}">
        <p14:creationId xmlns:p14="http://schemas.microsoft.com/office/powerpoint/2010/main" val="366431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1412776"/>
            <a:ext cx="7632848" cy="3816424"/>
          </a:xfrm>
        </p:spPr>
        <p:txBody>
          <a:bodyPr>
            <a:noAutofit/>
          </a:bodyPr>
          <a:lstStyle/>
          <a:p>
            <a:pPr algn="ctr"/>
            <a:r>
              <a:rPr lang="fr-FR" sz="4000" dirty="0">
                <a:effectLst>
                  <a:outerShdw blurRad="38100" dist="38100" dir="2700000" algn="tl">
                    <a:srgbClr val="000000">
                      <a:alpha val="43137"/>
                    </a:srgbClr>
                  </a:outerShdw>
                </a:effectLst>
              </a:rPr>
              <a:t>L’évolution des effectifs </a:t>
            </a:r>
          </a:p>
          <a:p>
            <a:pPr algn="ctr"/>
            <a:r>
              <a:rPr lang="fr-FR" sz="4000" dirty="0">
                <a:effectLst>
                  <a:outerShdw blurRad="38100" dist="38100" dir="2700000" algn="tl">
                    <a:srgbClr val="000000">
                      <a:alpha val="43137"/>
                    </a:srgbClr>
                  </a:outerShdw>
                </a:effectLst>
              </a:rPr>
              <a:t>L’évolution des compétiteurs</a:t>
            </a:r>
          </a:p>
          <a:p>
            <a:pPr algn="ctr"/>
            <a:r>
              <a:rPr lang="fr-FR" sz="4000" dirty="0">
                <a:solidFill>
                  <a:srgbClr val="FF0000"/>
                </a:solidFill>
                <a:effectLst>
                  <a:outerShdw blurRad="38100" dist="38100" dir="2700000" algn="tl">
                    <a:srgbClr val="000000">
                      <a:alpha val="43137"/>
                    </a:srgbClr>
                  </a:outerShdw>
                </a:effectLst>
              </a:rPr>
              <a:t>L’évolution des résultats </a:t>
            </a:r>
          </a:p>
          <a:p>
            <a:pPr algn="ctr"/>
            <a:r>
              <a:rPr lang="fr-FR" sz="4000" dirty="0">
                <a:effectLst>
                  <a:outerShdw blurRad="38100" dist="38100" dir="2700000" algn="tl">
                    <a:srgbClr val="000000">
                      <a:alpha val="43137"/>
                    </a:srgbClr>
                  </a:outerShdw>
                </a:effectLst>
              </a:rPr>
              <a:t>L’évolution de l’école d’arc et de la prise en charge des jeunes</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12</a:t>
            </a:fld>
            <a:endParaRPr lang="fr-FR"/>
          </a:p>
        </p:txBody>
      </p:sp>
    </p:spTree>
    <p:extLst>
      <p:ext uri="{BB962C8B-B14F-4D97-AF65-F5344CB8AC3E}">
        <p14:creationId xmlns:p14="http://schemas.microsoft.com/office/powerpoint/2010/main" val="471241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fontScale="90000"/>
          </a:bodyPr>
          <a:lstStyle/>
          <a:p>
            <a:r>
              <a:rPr lang="fr-FR" dirty="0" smtClean="0"/>
              <a:t>Notre évolution dans les championnats</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latin typeface="Garamond" panose="02020404030301010803" pitchFamily="18" charset="0"/>
              </a:rPr>
              <a:t>Le rapport de la Commission Sportive présentée par Jacques DENIS à permis de montrer le travail entrepris par la Compagnie dans l’engagement pris de faire progresser les archers vers la compétition et les résultats.</a:t>
            </a:r>
          </a:p>
          <a:p>
            <a:endParaRPr lang="fr-FR" dirty="0">
              <a:latin typeface="Garamond" panose="02020404030301010803" pitchFamily="18" charset="0"/>
            </a:endParaRPr>
          </a:p>
          <a:p>
            <a:r>
              <a:rPr lang="fr-FR" dirty="0" smtClean="0">
                <a:latin typeface="Garamond" panose="02020404030301010803" pitchFamily="18" charset="0"/>
              </a:rPr>
              <a:t>Nous aurons l’occasion de vérifier dans quelques semaines si nos archers progressent également sur le plan Régional et sur le France.</a:t>
            </a:r>
          </a:p>
          <a:p>
            <a:endParaRPr lang="fr-FR" dirty="0">
              <a:latin typeface="Garamond" panose="02020404030301010803" pitchFamily="18" charset="0"/>
            </a:endParaRPr>
          </a:p>
          <a:p>
            <a:pPr algn="just"/>
            <a:r>
              <a:rPr lang="fr-FR" b="1" dirty="0" smtClean="0">
                <a:solidFill>
                  <a:srgbClr val="00B050"/>
                </a:solidFill>
                <a:latin typeface="Garamond" panose="02020404030301010803" pitchFamily="18" charset="0"/>
              </a:rPr>
              <a:t>Objectif 2015/2016 </a:t>
            </a:r>
            <a:endParaRPr lang="fr-FR" b="1" dirty="0">
              <a:solidFill>
                <a:srgbClr val="00B050"/>
              </a:solidFill>
              <a:latin typeface="Garamond" panose="02020404030301010803" pitchFamily="18" charset="0"/>
            </a:endParaRPr>
          </a:p>
          <a:p>
            <a:pPr algn="just"/>
            <a:r>
              <a:rPr lang="fr-FR" b="1" dirty="0" smtClean="0">
                <a:solidFill>
                  <a:srgbClr val="00B050"/>
                </a:solidFill>
                <a:latin typeface="Garamond" panose="02020404030301010803" pitchFamily="18" charset="0"/>
              </a:rPr>
              <a:t>Sans revenir sur les objectifs proposés par Jacques à l’assemblée, notre engagement est de poursuivre l’aide et l’assistance aux compétiteurs dans les limites des moyens qui sont les nôtres sur la base des priorités déterminées par la Commission Sportive, validées par le C.A.</a:t>
            </a:r>
            <a:endParaRPr lang="fr-FR" b="1" dirty="0">
              <a:solidFill>
                <a:srgbClr val="00B050"/>
              </a:solidFill>
              <a:latin typeface="Garamond" panose="02020404030301010803" pitchFamily="18" charset="0"/>
            </a:endParaRP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13</a:t>
            </a:fld>
            <a:endParaRPr lang="fr-FR"/>
          </a:p>
        </p:txBody>
      </p:sp>
    </p:spTree>
    <p:extLst>
      <p:ext uri="{BB962C8B-B14F-4D97-AF65-F5344CB8AC3E}">
        <p14:creationId xmlns:p14="http://schemas.microsoft.com/office/powerpoint/2010/main" val="65423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r"/>
            <a:r>
              <a:rPr lang="fr-FR" b="1" dirty="0">
                <a:solidFill>
                  <a:schemeClr val="accent6"/>
                </a:solidFill>
              </a:rPr>
              <a:t>Développer l’activité sportive et notamment le tir à l’arc</a:t>
            </a:r>
            <a:endParaRPr lang="fr-FR" dirty="0"/>
          </a:p>
        </p:txBody>
      </p:sp>
      <p:sp>
        <p:nvSpPr>
          <p:cNvPr id="3" name="Espace réservé du contenu 2"/>
          <p:cNvSpPr>
            <a:spLocks noGrp="1"/>
          </p:cNvSpPr>
          <p:nvPr>
            <p:ph idx="1"/>
          </p:nvPr>
        </p:nvSpPr>
        <p:spPr/>
        <p:txBody>
          <a:bodyPr>
            <a:normAutofit/>
          </a:bodyPr>
          <a:lstStyle/>
          <a:p>
            <a:pPr marL="800100" lvl="3" indent="-342900"/>
            <a:endParaRPr lang="fr-FR" dirty="0" smtClean="0">
              <a:solidFill>
                <a:schemeClr val="accent1">
                  <a:lumMod val="75000"/>
                </a:schemeClr>
              </a:solidFill>
            </a:endParaRPr>
          </a:p>
          <a:p>
            <a:pPr marL="800100" lvl="3" indent="-342900"/>
            <a:r>
              <a:rPr lang="fr-FR" dirty="0" smtClean="0">
                <a:solidFill>
                  <a:schemeClr val="accent1">
                    <a:lumMod val="75000"/>
                  </a:schemeClr>
                </a:solidFill>
              </a:rPr>
              <a:t>Renforcer </a:t>
            </a:r>
            <a:r>
              <a:rPr lang="fr-FR" dirty="0">
                <a:solidFill>
                  <a:schemeClr val="accent1">
                    <a:lumMod val="75000"/>
                  </a:schemeClr>
                </a:solidFill>
              </a:rPr>
              <a:t>l’encadrement des archers par la présence de 3 entraîneurs supplémentaires (portant le nombre </a:t>
            </a:r>
            <a:r>
              <a:rPr lang="fr-FR" dirty="0" smtClean="0">
                <a:solidFill>
                  <a:schemeClr val="accent1">
                    <a:lumMod val="75000"/>
                  </a:schemeClr>
                </a:solidFill>
              </a:rPr>
              <a:t>d’entraîneurs </a:t>
            </a:r>
            <a:r>
              <a:rPr lang="fr-FR" dirty="0">
                <a:solidFill>
                  <a:schemeClr val="accent1">
                    <a:lumMod val="75000"/>
                  </a:schemeClr>
                </a:solidFill>
              </a:rPr>
              <a:t>actifs à 7</a:t>
            </a:r>
            <a:r>
              <a:rPr lang="fr-FR" dirty="0" smtClean="0">
                <a:solidFill>
                  <a:schemeClr val="accent1">
                    <a:lumMod val="75000"/>
                  </a:schemeClr>
                </a:solidFill>
              </a:rPr>
              <a:t>)</a:t>
            </a:r>
          </a:p>
          <a:p>
            <a:pPr marL="1714500" lvl="5" indent="-342900"/>
            <a:r>
              <a:rPr lang="fr-FR" dirty="0" smtClean="0">
                <a:solidFill>
                  <a:srgbClr val="FF0000"/>
                </a:solidFill>
              </a:rPr>
              <a:t>Objectif </a:t>
            </a:r>
            <a:r>
              <a:rPr lang="fr-FR" dirty="0">
                <a:solidFill>
                  <a:srgbClr val="FF0000"/>
                </a:solidFill>
              </a:rPr>
              <a:t>atteint, </a:t>
            </a:r>
            <a:r>
              <a:rPr lang="fr-FR" dirty="0" smtClean="0">
                <a:solidFill>
                  <a:srgbClr val="FF0000"/>
                </a:solidFill>
              </a:rPr>
              <a:t>Entraîneurs </a:t>
            </a:r>
            <a:r>
              <a:rPr lang="fr-FR" b="1" u="sng" dirty="0" smtClean="0">
                <a:solidFill>
                  <a:srgbClr val="FF0000"/>
                </a:solidFill>
              </a:rPr>
              <a:t>actifs</a:t>
            </a:r>
            <a:r>
              <a:rPr lang="fr-FR" dirty="0" smtClean="0">
                <a:solidFill>
                  <a:srgbClr val="FF0000"/>
                </a:solidFill>
              </a:rPr>
              <a:t> diplômés ou en formation = à 9 (jean, romain, </a:t>
            </a:r>
            <a:r>
              <a:rPr lang="fr-FR" dirty="0" err="1" smtClean="0">
                <a:solidFill>
                  <a:srgbClr val="FF0000"/>
                </a:solidFill>
              </a:rPr>
              <a:t>mickaël</a:t>
            </a:r>
            <a:r>
              <a:rPr lang="fr-FR" dirty="0" smtClean="0">
                <a:solidFill>
                  <a:srgbClr val="FF0000"/>
                </a:solidFill>
              </a:rPr>
              <a:t>, Jacques, olivier, </a:t>
            </a:r>
            <a:r>
              <a:rPr lang="fr-FR" dirty="0" err="1" smtClean="0">
                <a:solidFill>
                  <a:srgbClr val="FF0000"/>
                </a:solidFill>
              </a:rPr>
              <a:t>ronelyam</a:t>
            </a:r>
            <a:r>
              <a:rPr lang="fr-FR" dirty="0" smtClean="0">
                <a:solidFill>
                  <a:srgbClr val="FF0000"/>
                </a:solidFill>
              </a:rPr>
              <a:t>, isabelle, marie-pierre et gérard)</a:t>
            </a:r>
          </a:p>
          <a:p>
            <a:pPr marL="2171700" lvl="6" indent="-342900"/>
            <a:r>
              <a:rPr lang="fr-FR" dirty="0" smtClean="0">
                <a:solidFill>
                  <a:srgbClr val="00B050"/>
                </a:solidFill>
              </a:rPr>
              <a:t>Objectif 2015/2016; renforcer encore cette équipe pour renforcer le groupe poussin et le groupe débutants école d’arc.</a:t>
            </a:r>
          </a:p>
          <a:p>
            <a:pPr marL="800100" lvl="3" indent="-342900"/>
            <a:r>
              <a:rPr lang="fr-FR" dirty="0" smtClean="0">
                <a:solidFill>
                  <a:schemeClr val="accent1">
                    <a:lumMod val="75000"/>
                  </a:schemeClr>
                </a:solidFill>
              </a:rPr>
              <a:t>Maintenir </a:t>
            </a:r>
            <a:r>
              <a:rPr lang="fr-FR" dirty="0">
                <a:solidFill>
                  <a:schemeClr val="accent1">
                    <a:lumMod val="75000"/>
                  </a:schemeClr>
                </a:solidFill>
              </a:rPr>
              <a:t>la participation d’un entraîneur B.E. malgré le coût représenté par sa présence sur 32 heures / an</a:t>
            </a:r>
          </a:p>
          <a:p>
            <a:pPr marL="1714500" lvl="5" indent="-342900"/>
            <a:r>
              <a:rPr lang="fr-FR" dirty="0">
                <a:solidFill>
                  <a:srgbClr val="FF0000"/>
                </a:solidFill>
              </a:rPr>
              <a:t>Objectif atteint, </a:t>
            </a:r>
            <a:r>
              <a:rPr lang="fr-FR" dirty="0" smtClean="0">
                <a:solidFill>
                  <a:srgbClr val="FF0000"/>
                </a:solidFill>
              </a:rPr>
              <a:t>B.E. maintenu</a:t>
            </a:r>
          </a:p>
          <a:p>
            <a:pPr marL="1714500" lvl="5" indent="-342900"/>
            <a:r>
              <a:rPr lang="fr-FR" dirty="0">
                <a:solidFill>
                  <a:srgbClr val="00B050"/>
                </a:solidFill>
              </a:rPr>
              <a:t>Objectif 2015/2016; </a:t>
            </a:r>
            <a:r>
              <a:rPr lang="fr-FR" dirty="0" smtClean="0">
                <a:solidFill>
                  <a:srgbClr val="00B050"/>
                </a:solidFill>
              </a:rPr>
              <a:t>poursuivre cet engagement</a:t>
            </a:r>
            <a:endParaRPr lang="fr-FR" dirty="0">
              <a:solidFill>
                <a:srgbClr val="00B050"/>
              </a:solidFill>
            </a:endParaRPr>
          </a:p>
          <a:p>
            <a:pPr marL="1714500" lvl="5" indent="-342900"/>
            <a:endParaRPr lang="fr-FR" dirty="0" smtClean="0">
              <a:solidFill>
                <a:srgbClr val="FF0000"/>
              </a:solidFill>
            </a:endParaRPr>
          </a:p>
          <a:p>
            <a:pPr marL="1714500" lvl="5" indent="-342900"/>
            <a:endParaRPr lang="fr-FR"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14</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1008112" cy="1516200"/>
          </a:xfrm>
          <a:prstGeom prst="rect">
            <a:avLst/>
          </a:prstGeom>
        </p:spPr>
      </p:pic>
    </p:spTree>
    <p:extLst>
      <p:ext uri="{BB962C8B-B14F-4D97-AF65-F5344CB8AC3E}">
        <p14:creationId xmlns:p14="http://schemas.microsoft.com/office/powerpoint/2010/main" val="218353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5794E80-251A-4A70-BC60-22903CD8DE09}" type="slidenum">
              <a:rPr lang="fr-FR" smtClean="0"/>
              <a:t>15</a:t>
            </a:fld>
            <a:endParaRPr lang="fr-FR"/>
          </a:p>
        </p:txBody>
      </p:sp>
      <p:sp>
        <p:nvSpPr>
          <p:cNvPr id="5" name="Rectangle 4"/>
          <p:cNvSpPr/>
          <p:nvPr/>
        </p:nvSpPr>
        <p:spPr>
          <a:xfrm>
            <a:off x="2286000" y="2690336"/>
            <a:ext cx="4572000" cy="1938992"/>
          </a:xfrm>
          <a:prstGeom prst="rect">
            <a:avLst/>
          </a:prstGeom>
        </p:spPr>
        <p:txBody>
          <a:bodyPr>
            <a:spAutoFit/>
          </a:bodyPr>
          <a:lstStyle/>
          <a:p>
            <a:pPr algn="ctr"/>
            <a:r>
              <a:rPr lang="fr-FR" sz="2400" dirty="0">
                <a:effectLst>
                  <a:outerShdw blurRad="38100" dist="38100" dir="2700000" algn="tl">
                    <a:srgbClr val="000000">
                      <a:alpha val="43137"/>
                    </a:srgbClr>
                  </a:outerShdw>
                </a:effectLst>
                <a:latin typeface="Garamond" panose="02020404030301010803" pitchFamily="18" charset="0"/>
              </a:rPr>
              <a:t>L’évolution des effectifs </a:t>
            </a:r>
          </a:p>
          <a:p>
            <a:pPr algn="ctr"/>
            <a:r>
              <a:rPr lang="fr-FR" sz="2400" dirty="0">
                <a:effectLst>
                  <a:outerShdw blurRad="38100" dist="38100" dir="2700000" algn="tl">
                    <a:srgbClr val="000000">
                      <a:alpha val="43137"/>
                    </a:srgbClr>
                  </a:outerShdw>
                </a:effectLst>
                <a:latin typeface="Garamond" panose="02020404030301010803" pitchFamily="18" charset="0"/>
              </a:rPr>
              <a:t>L’évolution des compétiteurs</a:t>
            </a:r>
          </a:p>
          <a:p>
            <a:pPr algn="ctr"/>
            <a:r>
              <a:rPr lang="fr-FR" sz="2400" dirty="0">
                <a:effectLst>
                  <a:outerShdw blurRad="38100" dist="38100" dir="2700000" algn="tl">
                    <a:srgbClr val="000000">
                      <a:alpha val="43137"/>
                    </a:srgbClr>
                  </a:outerShdw>
                </a:effectLst>
                <a:latin typeface="Garamond" panose="02020404030301010803" pitchFamily="18" charset="0"/>
              </a:rPr>
              <a:t>L’évolution des résultats </a:t>
            </a:r>
          </a:p>
          <a:p>
            <a:pPr algn="ctr"/>
            <a:r>
              <a:rPr lang="fr-FR" sz="2400" dirty="0">
                <a:solidFill>
                  <a:srgbClr val="FF0000"/>
                </a:solidFill>
                <a:effectLst>
                  <a:outerShdw blurRad="38100" dist="38100" dir="2700000" algn="tl">
                    <a:srgbClr val="000000">
                      <a:alpha val="43137"/>
                    </a:srgbClr>
                  </a:outerShdw>
                </a:effectLst>
                <a:latin typeface="Garamond" panose="02020404030301010803" pitchFamily="18" charset="0"/>
              </a:rPr>
              <a:t>L’évolution de l’école d’arc et de la prise en charge des jeunes</a:t>
            </a:r>
          </a:p>
        </p:txBody>
      </p:sp>
    </p:spTree>
    <p:extLst>
      <p:ext uri="{BB962C8B-B14F-4D97-AF65-F5344CB8AC3E}">
        <p14:creationId xmlns:p14="http://schemas.microsoft.com/office/powerpoint/2010/main" val="846167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440160"/>
          </a:xfrm>
        </p:spPr>
        <p:txBody>
          <a:bodyPr>
            <a:normAutofit fontScale="90000"/>
          </a:bodyPr>
          <a:lstStyle/>
          <a:p>
            <a:pPr algn="l"/>
            <a:r>
              <a:rPr lang="fr-FR" sz="2000" b="1" dirty="0" smtClean="0">
                <a:solidFill>
                  <a:schemeClr val="accent6"/>
                </a:solidFill>
                <a:latin typeface="Garamond" panose="02020404030301010803" pitchFamily="18" charset="0"/>
              </a:rPr>
              <a:t/>
            </a:r>
            <a:br>
              <a:rPr lang="fr-FR" sz="2000" b="1" dirty="0" smtClean="0">
                <a:solidFill>
                  <a:schemeClr val="accent6"/>
                </a:solidFill>
                <a:latin typeface="Garamond" panose="02020404030301010803" pitchFamily="18" charset="0"/>
              </a:rPr>
            </a:br>
            <a:r>
              <a:rPr lang="fr-FR" sz="2000" b="1" dirty="0">
                <a:solidFill>
                  <a:schemeClr val="accent6"/>
                </a:solidFill>
                <a:latin typeface="Garamond" panose="02020404030301010803" pitchFamily="18" charset="0"/>
              </a:rPr>
              <a:t/>
            </a:r>
            <a:br>
              <a:rPr lang="fr-FR" sz="2000" b="1" dirty="0">
                <a:solidFill>
                  <a:schemeClr val="accent6"/>
                </a:solidFill>
                <a:latin typeface="Garamond" panose="02020404030301010803" pitchFamily="18" charset="0"/>
              </a:rPr>
            </a:br>
            <a:r>
              <a:rPr lang="fr-FR" sz="2000" b="1" dirty="0" smtClean="0">
                <a:solidFill>
                  <a:schemeClr val="accent6"/>
                </a:solidFill>
                <a:latin typeface="Garamond" panose="02020404030301010803" pitchFamily="18" charset="0"/>
              </a:rPr>
              <a:t>			</a:t>
            </a:r>
            <a:r>
              <a:rPr lang="fr-FR" sz="4000" b="1" dirty="0" smtClean="0">
                <a:solidFill>
                  <a:schemeClr val="accent6"/>
                </a:solidFill>
                <a:latin typeface="Garamond" panose="02020404030301010803" pitchFamily="18" charset="0"/>
              </a:rPr>
              <a:t>Les jeunes</a:t>
            </a:r>
            <a:r>
              <a:rPr lang="fr-FR" sz="2000" b="1" dirty="0" smtClean="0">
                <a:solidFill>
                  <a:schemeClr val="accent6"/>
                </a:solidFill>
                <a:latin typeface="Garamond" panose="02020404030301010803" pitchFamily="18" charset="0"/>
              </a:rPr>
              <a:t/>
            </a:r>
            <a:br>
              <a:rPr lang="fr-FR" sz="2000" b="1" dirty="0" smtClean="0">
                <a:solidFill>
                  <a:schemeClr val="accent6"/>
                </a:solidFill>
                <a:latin typeface="Garamond" panose="02020404030301010803" pitchFamily="18" charset="0"/>
              </a:rPr>
            </a:br>
            <a:r>
              <a:rPr lang="fr-FR" sz="2000" b="1" dirty="0" smtClean="0">
                <a:solidFill>
                  <a:schemeClr val="accent6"/>
                </a:solidFill>
                <a:latin typeface="Garamond" panose="02020404030301010803" pitchFamily="18" charset="0"/>
              </a:rPr>
              <a:t>		</a:t>
            </a:r>
            <a:r>
              <a:rPr lang="fr-FR" sz="1800" dirty="0" smtClean="0">
                <a:solidFill>
                  <a:schemeClr val="tx2"/>
                </a:solidFill>
                <a:latin typeface="Garamond" panose="02020404030301010803" pitchFamily="18" charset="0"/>
              </a:rPr>
              <a:t>Le </a:t>
            </a:r>
            <a:r>
              <a:rPr lang="fr-FR" sz="1800" dirty="0">
                <a:solidFill>
                  <a:schemeClr val="tx2"/>
                </a:solidFill>
                <a:latin typeface="Garamond" panose="02020404030301010803" pitchFamily="18" charset="0"/>
              </a:rPr>
              <a:t>développement de l’activité sportive passe </a:t>
            </a:r>
            <a:r>
              <a:rPr lang="fr-FR" sz="1800" dirty="0" smtClean="0">
                <a:solidFill>
                  <a:schemeClr val="tx2"/>
                </a:solidFill>
                <a:latin typeface="Garamond" panose="02020404030301010803" pitchFamily="18" charset="0"/>
              </a:rPr>
              <a:t/>
            </a:r>
            <a:br>
              <a:rPr lang="fr-FR" sz="1800" dirty="0" smtClean="0">
                <a:solidFill>
                  <a:schemeClr val="tx2"/>
                </a:solidFill>
                <a:latin typeface="Garamond" panose="02020404030301010803" pitchFamily="18" charset="0"/>
              </a:rPr>
            </a:br>
            <a:r>
              <a:rPr lang="fr-FR" sz="1800" dirty="0">
                <a:solidFill>
                  <a:schemeClr val="tx2"/>
                </a:solidFill>
                <a:latin typeface="Garamond" panose="02020404030301010803" pitchFamily="18" charset="0"/>
              </a:rPr>
              <a:t>	</a:t>
            </a:r>
            <a:r>
              <a:rPr lang="fr-FR" sz="1800" dirty="0" smtClean="0">
                <a:solidFill>
                  <a:schemeClr val="tx2"/>
                </a:solidFill>
                <a:latin typeface="Garamond" panose="02020404030301010803" pitchFamily="18" charset="0"/>
              </a:rPr>
              <a:t>	d’une </a:t>
            </a:r>
            <a:r>
              <a:rPr lang="fr-FR" sz="1800" dirty="0">
                <a:solidFill>
                  <a:schemeClr val="tx2"/>
                </a:solidFill>
                <a:latin typeface="Garamond" panose="02020404030301010803" pitchFamily="18" charset="0"/>
              </a:rPr>
              <a:t>façon </a:t>
            </a:r>
            <a:r>
              <a:rPr lang="fr-FR" sz="1800" dirty="0" smtClean="0">
                <a:solidFill>
                  <a:schemeClr val="tx2"/>
                </a:solidFill>
                <a:latin typeface="Garamond" panose="02020404030301010803" pitchFamily="18" charset="0"/>
              </a:rPr>
              <a:t>fondamentale </a:t>
            </a:r>
            <a:r>
              <a:rPr lang="fr-FR" sz="1800" dirty="0">
                <a:solidFill>
                  <a:schemeClr val="tx2"/>
                </a:solidFill>
                <a:latin typeface="Garamond" panose="02020404030301010803" pitchFamily="18" charset="0"/>
              </a:rPr>
              <a:t>par la pratique des plus jeunes</a:t>
            </a:r>
            <a:r>
              <a:rPr lang="fr-FR" dirty="0">
                <a:solidFill>
                  <a:schemeClr val="tx2"/>
                </a:solidFill>
                <a:latin typeface="Garamond" panose="02020404030301010803" pitchFamily="18" charset="0"/>
              </a:rPr>
              <a:t/>
            </a:r>
            <a:br>
              <a:rPr lang="fr-FR" dirty="0">
                <a:solidFill>
                  <a:schemeClr val="tx2"/>
                </a:solidFill>
                <a:latin typeface="Garamond" panose="02020404030301010803" pitchFamily="18" charset="0"/>
              </a:rPr>
            </a:br>
            <a:endParaRPr lang="fr-FR" b="1" dirty="0">
              <a:solidFill>
                <a:schemeClr val="accent6"/>
              </a:solidFill>
            </a:endParaRPr>
          </a:p>
        </p:txBody>
      </p:sp>
      <p:sp>
        <p:nvSpPr>
          <p:cNvPr id="3" name="Espace réservé du contenu 2"/>
          <p:cNvSpPr>
            <a:spLocks noGrp="1"/>
          </p:cNvSpPr>
          <p:nvPr>
            <p:ph idx="1"/>
          </p:nvPr>
        </p:nvSpPr>
        <p:spPr/>
        <p:txBody>
          <a:bodyPr>
            <a:noAutofit/>
          </a:bodyPr>
          <a:lstStyle/>
          <a:p>
            <a:r>
              <a:rPr lang="fr-FR" sz="1800" dirty="0" smtClean="0">
                <a:latin typeface="Garamond" panose="02020404030301010803" pitchFamily="18" charset="0"/>
              </a:rPr>
              <a:t>Le </a:t>
            </a:r>
            <a:r>
              <a:rPr lang="fr-FR" sz="1800" dirty="0">
                <a:latin typeface="Garamond" panose="02020404030301010803" pitchFamily="18" charset="0"/>
              </a:rPr>
              <a:t>nombre des jeunes est passé de 41 à 42 (compris groupe compétitions); donc globalement </a:t>
            </a:r>
            <a:r>
              <a:rPr lang="fr-FR" sz="1800" dirty="0" smtClean="0">
                <a:latin typeface="Garamond" panose="02020404030301010803" pitchFamily="18" charset="0"/>
              </a:rPr>
              <a:t>stable (avec un nombre de nouveaux passé de 22 à 24).</a:t>
            </a:r>
          </a:p>
          <a:p>
            <a:pPr lvl="1"/>
            <a:r>
              <a:rPr lang="fr-FR" sz="1800" i="1" dirty="0" smtClean="0">
                <a:solidFill>
                  <a:srgbClr val="FF0000"/>
                </a:solidFill>
                <a:latin typeface="Garamond" panose="02020404030301010803" pitchFamily="18" charset="0"/>
              </a:rPr>
              <a:t>Comme évoqué sur les diapos de l’évolution des effectifs, cette stabilité cache un taux de départ important qui doit nous interroger sur les causes et sur notre pratique.</a:t>
            </a:r>
            <a:endParaRPr lang="fr-FR" sz="1800" i="1" dirty="0">
              <a:solidFill>
                <a:srgbClr val="FF0000"/>
              </a:solidFill>
              <a:latin typeface="Garamond" panose="02020404030301010803" pitchFamily="18" charset="0"/>
            </a:endParaRPr>
          </a:p>
          <a:p>
            <a:pPr algn="just"/>
            <a:r>
              <a:rPr lang="fr-FR" sz="1800" dirty="0">
                <a:latin typeface="Garamond" panose="02020404030301010803" pitchFamily="18" charset="0"/>
              </a:rPr>
              <a:t>L’évolution de la prise en charge des jeunes nous a conduit à la création d’un groupe de « jeunes compétiteurs » pour permettre une évolution de leurs performances vers le « haut niveau » d’une part et </a:t>
            </a:r>
            <a:r>
              <a:rPr lang="fr-FR" sz="1800" dirty="0" smtClean="0">
                <a:latin typeface="Garamond" panose="02020404030301010803" pitchFamily="18" charset="0"/>
              </a:rPr>
              <a:t>d’autre part </a:t>
            </a:r>
            <a:r>
              <a:rPr lang="fr-FR" sz="1800" dirty="0">
                <a:latin typeface="Garamond" panose="02020404030301010803" pitchFamily="18" charset="0"/>
              </a:rPr>
              <a:t>la reconnaissance du travail fait par la Compagnie dans la recherche d’un label dénommé « </a:t>
            </a:r>
            <a:r>
              <a:rPr lang="fr-FR" sz="1800" dirty="0" smtClean="0">
                <a:latin typeface="Garamond" panose="02020404030301010803" pitchFamily="18" charset="0"/>
              </a:rPr>
              <a:t>Ecole </a:t>
            </a:r>
            <a:r>
              <a:rPr lang="fr-FR" sz="1800" dirty="0">
                <a:latin typeface="Garamond" panose="02020404030301010803" pitchFamily="18" charset="0"/>
              </a:rPr>
              <a:t>de </a:t>
            </a:r>
            <a:r>
              <a:rPr lang="fr-FR" sz="1800" dirty="0" smtClean="0">
                <a:latin typeface="Garamond" panose="02020404030301010803" pitchFamily="18" charset="0"/>
              </a:rPr>
              <a:t>Tir </a:t>
            </a:r>
            <a:r>
              <a:rPr lang="fr-FR" sz="1800" dirty="0">
                <a:latin typeface="Garamond" panose="02020404030301010803" pitchFamily="18" charset="0"/>
              </a:rPr>
              <a:t>à </a:t>
            </a:r>
            <a:r>
              <a:rPr lang="fr-FR" sz="1800" dirty="0" smtClean="0">
                <a:latin typeface="Garamond" panose="02020404030301010803" pitchFamily="18" charset="0"/>
              </a:rPr>
              <a:t>l’Arc Français</a:t>
            </a:r>
            <a:r>
              <a:rPr lang="fr-FR" sz="1800" dirty="0">
                <a:latin typeface="Garamond" panose="02020404030301010803" pitchFamily="18" charset="0"/>
              </a:rPr>
              <a:t> »</a:t>
            </a:r>
          </a:p>
          <a:p>
            <a:pPr algn="just"/>
            <a:r>
              <a:rPr lang="fr-FR" sz="1800" dirty="0">
                <a:latin typeface="Garamond" panose="02020404030301010803" pitchFamily="18" charset="0"/>
              </a:rPr>
              <a:t>Ce groupe a entamé sa deuxième année et ce délai reste court pour faire </a:t>
            </a:r>
            <a:r>
              <a:rPr lang="fr-FR" sz="1800" dirty="0" smtClean="0">
                <a:latin typeface="Garamond" panose="02020404030301010803" pitchFamily="18" charset="0"/>
              </a:rPr>
              <a:t>un bilan </a:t>
            </a:r>
            <a:r>
              <a:rPr lang="fr-FR" sz="1800" dirty="0">
                <a:latin typeface="Garamond" panose="02020404030301010803" pitchFamily="18" charset="0"/>
              </a:rPr>
              <a:t>sérieux sur ses apports:</a:t>
            </a:r>
          </a:p>
          <a:p>
            <a:pPr lvl="2" algn="just"/>
            <a:r>
              <a:rPr lang="fr-FR" sz="1800" dirty="0" smtClean="0">
                <a:latin typeface="Garamond" panose="02020404030301010803" pitchFamily="18" charset="0"/>
              </a:rPr>
              <a:t>vis-à-vis </a:t>
            </a:r>
            <a:r>
              <a:rPr lang="fr-FR" sz="1800" dirty="0">
                <a:latin typeface="Garamond" panose="02020404030301010803" pitchFamily="18" charset="0"/>
              </a:rPr>
              <a:t>des jeunes,</a:t>
            </a:r>
          </a:p>
          <a:p>
            <a:pPr lvl="2" algn="just"/>
            <a:r>
              <a:rPr lang="fr-FR" sz="1800" dirty="0" smtClean="0">
                <a:latin typeface="Garamond" panose="02020404030301010803" pitchFamily="18" charset="0"/>
              </a:rPr>
              <a:t>sur </a:t>
            </a:r>
            <a:r>
              <a:rPr lang="fr-FR" sz="1800" dirty="0">
                <a:latin typeface="Garamond" panose="02020404030301010803" pitchFamily="18" charset="0"/>
              </a:rPr>
              <a:t>l’évolution des capacités collective des jeunes archers,</a:t>
            </a:r>
          </a:p>
          <a:p>
            <a:pPr lvl="2" algn="just"/>
            <a:r>
              <a:rPr lang="fr-FR" sz="1800" dirty="0" smtClean="0">
                <a:latin typeface="Garamond" panose="02020404030301010803" pitchFamily="18" charset="0"/>
              </a:rPr>
              <a:t>sur </a:t>
            </a:r>
            <a:r>
              <a:rPr lang="fr-FR" sz="1800" dirty="0">
                <a:latin typeface="Garamond" panose="02020404030301010803" pitchFamily="18" charset="0"/>
              </a:rPr>
              <a:t>la composition en classe d’âge et nos critères de recrutement pour ce groupe</a:t>
            </a:r>
            <a:r>
              <a:rPr lang="fr-FR" sz="1800" dirty="0" smtClean="0">
                <a:latin typeface="Garamond" panose="02020404030301010803" pitchFamily="18" charset="0"/>
              </a:rPr>
              <a:t>.</a:t>
            </a:r>
            <a:endParaRPr lang="fr-FR" sz="1800" dirty="0" smtClean="0">
              <a:solidFill>
                <a:schemeClr val="tx2"/>
              </a:solidFill>
              <a:latin typeface="Garamond" panose="02020404030301010803" pitchFamily="18" charset="0"/>
            </a:endParaRPr>
          </a:p>
          <a:p>
            <a:pPr lvl="2" algn="just"/>
            <a:endParaRPr lang="fr-FR" sz="1400" dirty="0" smtClean="0">
              <a:solidFill>
                <a:schemeClr val="tx2"/>
              </a:solidFill>
              <a:latin typeface="Garamond" panose="02020404030301010803" pitchFamily="18" charset="0"/>
            </a:endParaRP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16</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04664"/>
            <a:ext cx="1728192" cy="1152128"/>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1427" y="274340"/>
            <a:ext cx="1883701" cy="1412776"/>
          </a:xfrm>
          <a:prstGeom prst="rect">
            <a:avLst/>
          </a:prstGeom>
        </p:spPr>
      </p:pic>
    </p:spTree>
    <p:extLst>
      <p:ext uri="{BB962C8B-B14F-4D97-AF65-F5344CB8AC3E}">
        <p14:creationId xmlns:p14="http://schemas.microsoft.com/office/powerpoint/2010/main" val="230591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480019"/>
          </a:xfrm>
        </p:spPr>
        <p:txBody>
          <a:bodyPr/>
          <a:lstStyle/>
          <a:p>
            <a:r>
              <a:rPr lang="fr-FR" b="1" dirty="0">
                <a:solidFill>
                  <a:schemeClr val="accent6"/>
                </a:solidFill>
                <a:latin typeface="Garamond" panose="02020404030301010803" pitchFamily="18" charset="0"/>
              </a:rPr>
              <a:t>Les </a:t>
            </a:r>
            <a:r>
              <a:rPr lang="fr-FR" b="1" dirty="0" smtClean="0">
                <a:solidFill>
                  <a:schemeClr val="accent6"/>
                </a:solidFill>
                <a:latin typeface="Garamond" panose="02020404030301010803" pitchFamily="18" charset="0"/>
              </a:rPr>
              <a:t>jeunes</a:t>
            </a:r>
            <a:endParaRPr lang="fr-FR" dirty="0"/>
          </a:p>
        </p:txBody>
      </p:sp>
      <p:sp>
        <p:nvSpPr>
          <p:cNvPr id="3" name="Espace réservé du contenu 2"/>
          <p:cNvSpPr>
            <a:spLocks noGrp="1"/>
          </p:cNvSpPr>
          <p:nvPr>
            <p:ph idx="1"/>
          </p:nvPr>
        </p:nvSpPr>
        <p:spPr>
          <a:xfrm>
            <a:off x="457200" y="1754657"/>
            <a:ext cx="8229600" cy="4371506"/>
          </a:xfrm>
        </p:spPr>
        <p:txBody>
          <a:bodyPr>
            <a:normAutofit fontScale="92500" lnSpcReduction="20000"/>
          </a:bodyPr>
          <a:lstStyle/>
          <a:p>
            <a:endParaRPr lang="fr-FR" sz="2000" dirty="0" smtClean="0">
              <a:latin typeface="Garamond" panose="02020404030301010803" pitchFamily="18" charset="0"/>
            </a:endParaRPr>
          </a:p>
          <a:p>
            <a:pPr lvl="3" algn="just"/>
            <a:r>
              <a:rPr lang="fr-FR" sz="2400" b="1" dirty="0" smtClean="0">
                <a:solidFill>
                  <a:srgbClr val="00B050"/>
                </a:solidFill>
                <a:latin typeface="Garamond" panose="02020404030301010803" pitchFamily="18" charset="0"/>
              </a:rPr>
              <a:t>Objectif </a:t>
            </a:r>
            <a:r>
              <a:rPr lang="fr-FR" sz="2400" b="1" dirty="0">
                <a:solidFill>
                  <a:srgbClr val="00B050"/>
                </a:solidFill>
                <a:latin typeface="Garamond" panose="02020404030301010803" pitchFamily="18" charset="0"/>
              </a:rPr>
              <a:t>2015/2016: emmener les jeunes du groupe vers les concours FITA et déterminer leurs capacités à gérer ces </a:t>
            </a:r>
            <a:r>
              <a:rPr lang="fr-FR" sz="2400" b="1" dirty="0" smtClean="0">
                <a:solidFill>
                  <a:srgbClr val="00B050"/>
                </a:solidFill>
                <a:latin typeface="Garamond" panose="02020404030301010803" pitchFamily="18" charset="0"/>
              </a:rPr>
              <a:t>grandes distances </a:t>
            </a:r>
            <a:r>
              <a:rPr lang="fr-FR" sz="2400" b="1" dirty="0">
                <a:solidFill>
                  <a:srgbClr val="00B050"/>
                </a:solidFill>
                <a:latin typeface="Garamond" panose="02020404030301010803" pitchFamily="18" charset="0"/>
              </a:rPr>
              <a:t>dans une recherche d’objectif</a:t>
            </a:r>
            <a:r>
              <a:rPr lang="fr-FR" sz="2400" b="1" dirty="0" smtClean="0">
                <a:solidFill>
                  <a:srgbClr val="00B050"/>
                </a:solidFill>
                <a:latin typeface="Garamond" panose="02020404030301010803" pitchFamily="18" charset="0"/>
              </a:rPr>
              <a:t>.</a:t>
            </a:r>
          </a:p>
          <a:p>
            <a:pPr lvl="4" algn="just"/>
            <a:r>
              <a:rPr lang="fr-FR" dirty="0" smtClean="0">
                <a:solidFill>
                  <a:srgbClr val="002060"/>
                </a:solidFill>
                <a:latin typeface="Garamond" panose="02020404030301010803" pitchFamily="18" charset="0"/>
              </a:rPr>
              <a:t>Objectif en préparation avec une entrée en FITA l’année passé pour 3 d’entre eux</a:t>
            </a:r>
          </a:p>
          <a:p>
            <a:pPr lvl="4" algn="just"/>
            <a:r>
              <a:rPr lang="fr-FR" dirty="0" smtClean="0">
                <a:solidFill>
                  <a:srgbClr val="002060"/>
                </a:solidFill>
                <a:latin typeface="Garamond" panose="02020404030301010803" pitchFamily="18" charset="0"/>
              </a:rPr>
              <a:t>Cette année, le groupe étant constitué de 10 archers, nous aurons besoin de la bonne volonté des parents pour nous aider dans l’accompagnement des enfants sur lieux de concours</a:t>
            </a:r>
          </a:p>
          <a:p>
            <a:pPr lvl="3" algn="just"/>
            <a:r>
              <a:rPr lang="fr-FR" sz="2400" b="1" dirty="0" smtClean="0">
                <a:solidFill>
                  <a:srgbClr val="00B050"/>
                </a:solidFill>
                <a:latin typeface="Garamond" panose="02020404030301010803" pitchFamily="18" charset="0"/>
              </a:rPr>
              <a:t>Objectif 2016/2017: obtenir le label Club Formateur de Bourgogne</a:t>
            </a:r>
          </a:p>
          <a:p>
            <a:pPr lvl="3" algn="just"/>
            <a:r>
              <a:rPr lang="fr-FR" sz="2400" b="1" dirty="0" smtClean="0">
                <a:solidFill>
                  <a:srgbClr val="00B050"/>
                </a:solidFill>
                <a:latin typeface="Garamond" panose="02020404030301010803" pitchFamily="18" charset="0"/>
              </a:rPr>
              <a:t>Objectif 2017/20218: obtenir le label Ecole de Tir à l’Arc France</a:t>
            </a:r>
            <a:endParaRPr lang="fr-FR" sz="2400" b="1" dirty="0">
              <a:solidFill>
                <a:srgbClr val="00B050"/>
              </a:solidFill>
              <a:latin typeface="Garamond" panose="02020404030301010803" pitchFamily="18" charset="0"/>
            </a:endParaRPr>
          </a:p>
          <a:p>
            <a:endParaRPr lang="fr-FR" dirty="0"/>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17</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1385189" cy="1846918"/>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235358"/>
            <a:ext cx="1404156" cy="1872208"/>
          </a:xfrm>
          <a:prstGeom prst="rect">
            <a:avLst/>
          </a:prstGeom>
        </p:spPr>
      </p:pic>
    </p:spTree>
    <p:extLst>
      <p:ext uri="{BB962C8B-B14F-4D97-AF65-F5344CB8AC3E}">
        <p14:creationId xmlns:p14="http://schemas.microsoft.com/office/powerpoint/2010/main" val="332127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92D050"/>
                </a:solidFill>
              </a:rPr>
              <a:t>L’école d’arc</a:t>
            </a:r>
            <a:endParaRPr lang="fr-FR" b="1" dirty="0">
              <a:solidFill>
                <a:srgbClr val="92D050"/>
              </a:solidFill>
            </a:endParaRPr>
          </a:p>
        </p:txBody>
      </p:sp>
      <p:sp>
        <p:nvSpPr>
          <p:cNvPr id="3" name="Espace réservé du contenu 2"/>
          <p:cNvSpPr>
            <a:spLocks noGrp="1"/>
          </p:cNvSpPr>
          <p:nvPr>
            <p:ph idx="1"/>
          </p:nvPr>
        </p:nvSpPr>
        <p:spPr/>
        <p:txBody>
          <a:bodyPr>
            <a:normAutofit fontScale="55000" lnSpcReduction="20000"/>
          </a:bodyPr>
          <a:lstStyle/>
          <a:p>
            <a:pPr marL="342900" lvl="1" indent="-342900">
              <a:buFont typeface="Arial" panose="020B0604020202020204" pitchFamily="34" charset="0"/>
              <a:buChar char="•"/>
            </a:pPr>
            <a:r>
              <a:rPr lang="fr-FR" sz="3200" dirty="0"/>
              <a:t>L’école d’arc reste une réponse appréciée et adaptée à la formation des jeunes archers</a:t>
            </a:r>
          </a:p>
          <a:p>
            <a:endParaRPr lang="fr-FR" dirty="0" smtClean="0"/>
          </a:p>
          <a:p>
            <a:r>
              <a:rPr lang="fr-FR" dirty="0" smtClean="0"/>
              <a:t>Le </a:t>
            </a:r>
            <a:r>
              <a:rPr lang="fr-FR" dirty="0"/>
              <a:t>nombre d’enfants de l’école d’arc </a:t>
            </a:r>
            <a:r>
              <a:rPr lang="fr-FR" dirty="0" smtClean="0"/>
              <a:t>(hors groupe compétition) est aujourd’hui de </a:t>
            </a:r>
            <a:r>
              <a:rPr lang="fr-FR" dirty="0" smtClean="0">
                <a:solidFill>
                  <a:srgbClr val="FF0000"/>
                </a:solidFill>
              </a:rPr>
              <a:t>32</a:t>
            </a:r>
            <a:r>
              <a:rPr lang="fr-FR" dirty="0" smtClean="0"/>
              <a:t> (soit </a:t>
            </a:r>
            <a:r>
              <a:rPr lang="fr-FR" dirty="0" smtClean="0">
                <a:solidFill>
                  <a:srgbClr val="FF0000"/>
                </a:solidFill>
              </a:rPr>
              <a:t>+23% sur l’effectif de l’an passé</a:t>
            </a:r>
            <a:r>
              <a:rPr lang="fr-FR" dirty="0" smtClean="0"/>
              <a:t>)</a:t>
            </a:r>
          </a:p>
          <a:p>
            <a:r>
              <a:rPr lang="fr-FR" dirty="0" smtClean="0"/>
              <a:t>Ces </a:t>
            </a:r>
            <a:r>
              <a:rPr lang="fr-FR" dirty="0"/>
              <a:t>chiffres montrent que </a:t>
            </a:r>
            <a:r>
              <a:rPr lang="fr-FR" dirty="0" smtClean="0"/>
              <a:t>notre sport attire les </a:t>
            </a:r>
            <a:r>
              <a:rPr lang="fr-FR" dirty="0"/>
              <a:t>jeunes </a:t>
            </a:r>
            <a:r>
              <a:rPr lang="fr-FR" dirty="0" smtClean="0"/>
              <a:t>car </a:t>
            </a:r>
            <a:r>
              <a:rPr lang="fr-FR" dirty="0"/>
              <a:t>ils représentent un % de </a:t>
            </a:r>
            <a:r>
              <a:rPr lang="fr-FR" b="1" u="sng" dirty="0" smtClean="0"/>
              <a:t>49% de l’ensemble de nos effectifs</a:t>
            </a:r>
          </a:p>
          <a:p>
            <a:pPr lvl="1"/>
            <a:r>
              <a:rPr lang="fr-FR" dirty="0" smtClean="0"/>
              <a:t>Une attirance toute particulière semble marquée vis-à-vis des plus jeunes puisque les poussins et benjamins représentent presque </a:t>
            </a:r>
            <a:r>
              <a:rPr lang="fr-FR" dirty="0" smtClean="0">
                <a:solidFill>
                  <a:srgbClr val="FF0000"/>
                </a:solidFill>
              </a:rPr>
              <a:t>25% des effectifs totaux et plus de 50% de l’ensemble </a:t>
            </a:r>
            <a:r>
              <a:rPr lang="fr-FR" dirty="0" smtClean="0"/>
              <a:t>des jeune.</a:t>
            </a:r>
          </a:p>
          <a:p>
            <a:pPr lvl="1"/>
            <a:r>
              <a:rPr lang="fr-FR" dirty="0" smtClean="0"/>
              <a:t>Cette poussée est prometteuse, si elle se confirme, pour les résultats à venir, le temps d’acquisition et de formation étant proportionnel et « gage » de résultat.</a:t>
            </a:r>
          </a:p>
          <a:p>
            <a:pPr lvl="1"/>
            <a:r>
              <a:rPr lang="fr-FR" dirty="0" smtClean="0"/>
              <a:t>Mais ce succès à un revers à la médaille, une  exigence d’attention plus forte qui peut nous conduire à constituer des groupes plus limité en nombre pour garantir la qualité de formation et la sécurité liée à la discipline pendant l’entraînement.</a:t>
            </a:r>
          </a:p>
          <a:p>
            <a:pPr lvl="1"/>
            <a:r>
              <a:rPr lang="fr-FR" dirty="0" smtClean="0">
                <a:solidFill>
                  <a:srgbClr val="FF0000"/>
                </a:solidFill>
              </a:rPr>
              <a:t>Nous </a:t>
            </a:r>
            <a:r>
              <a:rPr lang="fr-FR" dirty="0">
                <a:solidFill>
                  <a:srgbClr val="FF0000"/>
                </a:solidFill>
              </a:rPr>
              <a:t>envisageons pour l’année prochaine </a:t>
            </a:r>
            <a:r>
              <a:rPr lang="fr-FR" dirty="0" smtClean="0">
                <a:solidFill>
                  <a:srgbClr val="FF0000"/>
                </a:solidFill>
              </a:rPr>
              <a:t>de </a:t>
            </a:r>
            <a:r>
              <a:rPr lang="fr-FR" dirty="0">
                <a:solidFill>
                  <a:srgbClr val="FF0000"/>
                </a:solidFill>
              </a:rPr>
              <a:t>limiter </a:t>
            </a:r>
            <a:r>
              <a:rPr lang="fr-FR" dirty="0" smtClean="0">
                <a:solidFill>
                  <a:srgbClr val="FF0000"/>
                </a:solidFill>
              </a:rPr>
              <a:t>à 6 les groupes de POUSSINS, sous réserve de l’organisation à mettre en place.</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18</a:t>
            </a:fld>
            <a:endParaRPr lang="fr-FR"/>
          </a:p>
        </p:txBody>
      </p:sp>
    </p:spTree>
    <p:extLst>
      <p:ext uri="{BB962C8B-B14F-4D97-AF65-F5344CB8AC3E}">
        <p14:creationId xmlns:p14="http://schemas.microsoft.com/office/powerpoint/2010/main" val="218379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6">
                    <a:lumMod val="75000"/>
                  </a:schemeClr>
                </a:solidFill>
                <a:latin typeface="Garamond" panose="02020404030301010803" pitchFamily="18" charset="0"/>
              </a:rPr>
              <a:t>L’ECOLE D’ARC</a:t>
            </a:r>
            <a:endParaRPr lang="fr-FR" dirty="0">
              <a:solidFill>
                <a:schemeClr val="accent6">
                  <a:lumMod val="75000"/>
                </a:schemeClr>
              </a:solidFill>
              <a:latin typeface="Garamond" panose="02020404030301010803" pitchFamily="18" charset="0"/>
            </a:endParaRPr>
          </a:p>
        </p:txBody>
      </p:sp>
      <p:sp>
        <p:nvSpPr>
          <p:cNvPr id="3" name="Espace réservé du contenu 2"/>
          <p:cNvSpPr>
            <a:spLocks noGrp="1"/>
          </p:cNvSpPr>
          <p:nvPr>
            <p:ph idx="1"/>
          </p:nvPr>
        </p:nvSpPr>
        <p:spPr/>
        <p:txBody>
          <a:bodyPr>
            <a:normAutofit fontScale="92500" lnSpcReduction="20000"/>
          </a:bodyPr>
          <a:lstStyle/>
          <a:p>
            <a:r>
              <a:rPr lang="fr-FR" dirty="0" smtClean="0">
                <a:latin typeface="Garamond" panose="02020404030301010803" pitchFamily="18" charset="0"/>
              </a:rPr>
              <a:t>La répartition en classe d’âge de l’école d’arc et groupe jeunes compétiteurs:</a:t>
            </a:r>
          </a:p>
          <a:p>
            <a:pPr lvl="1"/>
            <a:r>
              <a:rPr lang="fr-FR" dirty="0" smtClean="0">
                <a:latin typeface="Garamond" panose="02020404030301010803" pitchFamily="18" charset="0"/>
              </a:rPr>
              <a:t>9 (sur 11 au total) poussins</a:t>
            </a:r>
          </a:p>
          <a:p>
            <a:pPr lvl="1"/>
            <a:r>
              <a:rPr lang="fr-FR" dirty="0" smtClean="0">
                <a:latin typeface="Garamond" panose="02020404030301010803" pitchFamily="18" charset="0"/>
              </a:rPr>
              <a:t>12 (sur 14 au total) Benjamins</a:t>
            </a:r>
          </a:p>
          <a:p>
            <a:pPr lvl="1"/>
            <a:r>
              <a:rPr lang="fr-FR" dirty="0" smtClean="0">
                <a:latin typeface="Garamond" panose="02020404030301010803" pitchFamily="18" charset="0"/>
              </a:rPr>
              <a:t>6 (sur 8 au total) Minimes</a:t>
            </a:r>
          </a:p>
          <a:p>
            <a:pPr lvl="1"/>
            <a:r>
              <a:rPr lang="fr-FR" dirty="0" smtClean="0">
                <a:latin typeface="Garamond" panose="02020404030301010803" pitchFamily="18" charset="0"/>
              </a:rPr>
              <a:t>5 (sur 9 au total) Cadets</a:t>
            </a:r>
          </a:p>
          <a:p>
            <a:r>
              <a:rPr lang="fr-FR" dirty="0" smtClean="0">
                <a:latin typeface="Garamond" panose="02020404030301010803" pitchFamily="18" charset="0"/>
              </a:rPr>
              <a:t>4 groupes</a:t>
            </a:r>
          </a:p>
          <a:p>
            <a:pPr lvl="1"/>
            <a:r>
              <a:rPr lang="fr-FR" dirty="0" err="1" smtClean="0">
                <a:latin typeface="Garamond" panose="02020404030301010803" pitchFamily="18" charset="0"/>
              </a:rPr>
              <a:t>Ronelyam</a:t>
            </a:r>
            <a:r>
              <a:rPr lang="fr-FR" dirty="0" smtClean="0">
                <a:latin typeface="Garamond" panose="02020404030301010803" pitchFamily="18" charset="0"/>
              </a:rPr>
              <a:t>: poussins et 1</a:t>
            </a:r>
            <a:r>
              <a:rPr lang="fr-FR" baseline="30000" dirty="0" smtClean="0">
                <a:latin typeface="Garamond" panose="02020404030301010803" pitchFamily="18" charset="0"/>
              </a:rPr>
              <a:t>ère</a:t>
            </a:r>
            <a:r>
              <a:rPr lang="fr-FR" dirty="0" smtClean="0">
                <a:latin typeface="Garamond" panose="02020404030301010803" pitchFamily="18" charset="0"/>
              </a:rPr>
              <a:t> année benjamins</a:t>
            </a:r>
          </a:p>
          <a:p>
            <a:pPr lvl="1"/>
            <a:r>
              <a:rPr lang="fr-FR" dirty="0" smtClean="0">
                <a:latin typeface="Garamond" panose="02020404030301010803" pitchFamily="18" charset="0"/>
              </a:rPr>
              <a:t>Jacques: 1</a:t>
            </a:r>
            <a:r>
              <a:rPr lang="fr-FR" baseline="30000" dirty="0" smtClean="0">
                <a:latin typeface="Garamond" panose="02020404030301010803" pitchFamily="18" charset="0"/>
              </a:rPr>
              <a:t>ère</a:t>
            </a:r>
            <a:r>
              <a:rPr lang="fr-FR" dirty="0" smtClean="0">
                <a:latin typeface="Garamond" panose="02020404030301010803" pitchFamily="18" charset="0"/>
              </a:rPr>
              <a:t> année minimes et cadets</a:t>
            </a:r>
          </a:p>
          <a:p>
            <a:pPr lvl="1"/>
            <a:r>
              <a:rPr lang="fr-FR" dirty="0" smtClean="0">
                <a:latin typeface="Garamond" panose="02020404030301010803" pitchFamily="18" charset="0"/>
              </a:rPr>
              <a:t>Marie-Pierre et Isabelle; chacune un groupe de « confirmés », à partir de la 2</a:t>
            </a:r>
            <a:r>
              <a:rPr lang="fr-FR" baseline="30000" dirty="0" smtClean="0">
                <a:latin typeface="Garamond" panose="02020404030301010803" pitchFamily="18" charset="0"/>
              </a:rPr>
              <a:t>ème</a:t>
            </a:r>
            <a:r>
              <a:rPr lang="fr-FR" dirty="0" smtClean="0">
                <a:latin typeface="Garamond" panose="02020404030301010803" pitchFamily="18" charset="0"/>
              </a:rPr>
              <a:t> année…</a:t>
            </a:r>
            <a:endParaRPr lang="fr-FR" dirty="0">
              <a:latin typeface="Garamond" panose="02020404030301010803" pitchFamily="18" charset="0"/>
            </a:endParaRP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19</a:t>
            </a:fld>
            <a:endParaRPr lang="fr-FR"/>
          </a:p>
        </p:txBody>
      </p:sp>
    </p:spTree>
    <p:extLst>
      <p:ext uri="{BB962C8B-B14F-4D97-AF65-F5344CB8AC3E}">
        <p14:creationId xmlns:p14="http://schemas.microsoft.com/office/powerpoint/2010/main" val="161646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barn(inVertical)">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barn(inVertical)">
                                      <p:cBhvr>
                                        <p:cTn id="5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5794E80-251A-4A70-BC60-22903CD8DE09}" type="slidenum">
              <a:rPr lang="fr-FR" smtClean="0"/>
              <a:t>2</a:t>
            </a:fld>
            <a:endParaRPr lang="fr-FR"/>
          </a:p>
        </p:txBody>
      </p:sp>
      <p:sp>
        <p:nvSpPr>
          <p:cNvPr id="3" name="Sous-titre 2"/>
          <p:cNvSpPr>
            <a:spLocks noGrp="1"/>
          </p:cNvSpPr>
          <p:nvPr>
            <p:ph type="subTitle" idx="1"/>
          </p:nvPr>
        </p:nvSpPr>
        <p:spPr>
          <a:xfrm>
            <a:off x="395536" y="260648"/>
            <a:ext cx="8352928" cy="6480720"/>
          </a:xfrm>
        </p:spPr>
        <p:txBody>
          <a:bodyPr>
            <a:normAutofit/>
          </a:bodyPr>
          <a:lstStyle/>
          <a:p>
            <a:r>
              <a:rPr lang="fr-FR" sz="3800" b="1" dirty="0" smtClean="0">
                <a:solidFill>
                  <a:srgbClr val="FF0000"/>
                </a:solidFill>
                <a:latin typeface="Garamond" panose="02020404030301010803" pitchFamily="18" charset="0"/>
              </a:rPr>
              <a:t>ASSEMBLEE GENERALE DU 15 JANVIER 2016</a:t>
            </a:r>
          </a:p>
          <a:p>
            <a:endParaRPr lang="fr-FR" dirty="0" smtClean="0">
              <a:solidFill>
                <a:schemeClr val="accent6"/>
              </a:solidFill>
            </a:endParaRPr>
          </a:p>
          <a:p>
            <a:endParaRPr lang="fr-FR" dirty="0">
              <a:solidFill>
                <a:schemeClr val="accent6"/>
              </a:solidFill>
            </a:endParaRPr>
          </a:p>
          <a:p>
            <a:endParaRPr lang="fr-FR" dirty="0" smtClean="0">
              <a:solidFill>
                <a:schemeClr val="accent6"/>
              </a:solidFill>
            </a:endParaRPr>
          </a:p>
          <a:p>
            <a:endParaRPr lang="fr-FR" dirty="0">
              <a:solidFill>
                <a:schemeClr val="accent6"/>
              </a:solidFill>
            </a:endParaRPr>
          </a:p>
          <a:p>
            <a:endParaRPr lang="fr-FR" dirty="0" smtClean="0">
              <a:solidFill>
                <a:schemeClr val="accent6"/>
              </a:solidFill>
            </a:endParaRPr>
          </a:p>
          <a:p>
            <a:endParaRPr lang="fr-FR" dirty="0" smtClean="0">
              <a:solidFill>
                <a:schemeClr val="accent6"/>
              </a:solidFill>
            </a:endParaRPr>
          </a:p>
          <a:p>
            <a:r>
              <a:rPr lang="fr-FR" sz="1600" b="1" dirty="0" smtClean="0">
                <a:solidFill>
                  <a:schemeClr val="tx1"/>
                </a:solidFill>
                <a:latin typeface="Garamond" panose="02020404030301010803" pitchFamily="18" charset="0"/>
              </a:rPr>
              <a:t>RAPPORT D’ACTIVITE  </a:t>
            </a:r>
            <a:r>
              <a:rPr lang="fr-FR" sz="1600" dirty="0" smtClean="0">
                <a:solidFill>
                  <a:schemeClr val="tx1"/>
                </a:solidFill>
                <a:latin typeface="Garamond" panose="02020404030301010803" pitchFamily="18" charset="0"/>
              </a:rPr>
              <a:t>(Présentation </a:t>
            </a:r>
            <a:r>
              <a:rPr lang="fr-FR" sz="1600" dirty="0">
                <a:solidFill>
                  <a:schemeClr val="tx1"/>
                </a:solidFill>
                <a:latin typeface="Garamond" panose="02020404030301010803" pitchFamily="18" charset="0"/>
              </a:rPr>
              <a:t>A</a:t>
            </a:r>
            <a:r>
              <a:rPr lang="fr-FR" sz="1600" dirty="0" smtClean="0">
                <a:solidFill>
                  <a:schemeClr val="tx1"/>
                </a:solidFill>
                <a:latin typeface="Garamond" panose="02020404030301010803" pitchFamily="18" charset="0"/>
              </a:rPr>
              <a:t>gnès BOURG)</a:t>
            </a:r>
          </a:p>
          <a:p>
            <a:r>
              <a:rPr lang="fr-FR" sz="1600" b="1" dirty="0" smtClean="0">
                <a:solidFill>
                  <a:schemeClr val="tx1"/>
                </a:solidFill>
                <a:latin typeface="Garamond" panose="02020404030301010803" pitchFamily="18" charset="0"/>
              </a:rPr>
              <a:t>RAPPORT </a:t>
            </a:r>
            <a:r>
              <a:rPr lang="fr-FR" sz="1600" b="1" dirty="0">
                <a:solidFill>
                  <a:schemeClr val="tx1"/>
                </a:solidFill>
                <a:latin typeface="Garamond" panose="02020404030301010803" pitchFamily="18" charset="0"/>
              </a:rPr>
              <a:t>COMMISSION SPORTIVE  </a:t>
            </a:r>
            <a:r>
              <a:rPr lang="fr-FR" sz="1600" dirty="0">
                <a:solidFill>
                  <a:schemeClr val="tx1"/>
                </a:solidFill>
                <a:latin typeface="Garamond" panose="02020404030301010803" pitchFamily="18" charset="0"/>
              </a:rPr>
              <a:t>(Présentation Jacques DENIS)</a:t>
            </a:r>
          </a:p>
          <a:p>
            <a:r>
              <a:rPr lang="fr-FR" sz="1600" b="1" dirty="0">
                <a:solidFill>
                  <a:schemeClr val="tx1"/>
                </a:solidFill>
                <a:latin typeface="Garamond" panose="02020404030301010803" pitchFamily="18" charset="0"/>
              </a:rPr>
              <a:t>RAPPORT FINANCIER </a:t>
            </a:r>
            <a:r>
              <a:rPr lang="fr-FR" sz="1600" dirty="0">
                <a:solidFill>
                  <a:schemeClr val="tx1"/>
                </a:solidFill>
                <a:latin typeface="Garamond" panose="02020404030301010803" pitchFamily="18" charset="0"/>
              </a:rPr>
              <a:t>(Présentation Michaël </a:t>
            </a:r>
            <a:r>
              <a:rPr lang="fr-FR" sz="1600" dirty="0" smtClean="0">
                <a:solidFill>
                  <a:schemeClr val="tx1"/>
                </a:solidFill>
                <a:latin typeface="Garamond" panose="02020404030301010803" pitchFamily="18" charset="0"/>
              </a:rPr>
              <a:t>NEVERS)</a:t>
            </a:r>
          </a:p>
          <a:p>
            <a:r>
              <a:rPr lang="fr-FR" sz="2400" b="1" dirty="0" smtClean="0">
                <a:solidFill>
                  <a:srgbClr val="FF0000"/>
                </a:solidFill>
                <a:latin typeface="Garamond" panose="02020404030301010803" pitchFamily="18" charset="0"/>
              </a:rPr>
              <a:t>RAPPORT MORAL</a:t>
            </a:r>
            <a:r>
              <a:rPr lang="fr-FR" sz="2400" dirty="0" smtClean="0">
                <a:solidFill>
                  <a:srgbClr val="FF0000"/>
                </a:solidFill>
                <a:latin typeface="Garamond" panose="02020404030301010803" pitchFamily="18" charset="0"/>
              </a:rPr>
              <a:t>  (Présentation Gérard CHAMPION)</a:t>
            </a:r>
          </a:p>
          <a:p>
            <a:endParaRPr lang="fr-FR" sz="2600" dirty="0" smtClean="0">
              <a:solidFill>
                <a:schemeClr val="accent6"/>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470997"/>
            <a:ext cx="5220072" cy="3480048"/>
          </a:xfrm>
          <a:prstGeom prst="rect">
            <a:avLst/>
          </a:prstGeom>
        </p:spPr>
      </p:pic>
    </p:spTree>
    <p:extLst>
      <p:ext uri="{BB962C8B-B14F-4D97-AF65-F5344CB8AC3E}">
        <p14:creationId xmlns:p14="http://schemas.microsoft.com/office/powerpoint/2010/main" val="38274966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L’école d’arc</a:t>
            </a:r>
          </a:p>
        </p:txBody>
      </p:sp>
      <p:sp>
        <p:nvSpPr>
          <p:cNvPr id="3" name="Espace réservé du contenu 2"/>
          <p:cNvSpPr>
            <a:spLocks noGrp="1"/>
          </p:cNvSpPr>
          <p:nvPr>
            <p:ph idx="1"/>
          </p:nvPr>
        </p:nvSpPr>
        <p:spPr/>
        <p:txBody>
          <a:bodyPr>
            <a:normAutofit/>
          </a:bodyPr>
          <a:lstStyle/>
          <a:p>
            <a:pPr lvl="1" algn="just"/>
            <a:r>
              <a:rPr lang="fr-FR" sz="3000" dirty="0">
                <a:solidFill>
                  <a:schemeClr val="tx2"/>
                </a:solidFill>
                <a:latin typeface="Garamond" panose="02020404030301010803" pitchFamily="18" charset="0"/>
              </a:rPr>
              <a:t>LES REALISATIONS DE CETTE ANNEE:</a:t>
            </a:r>
          </a:p>
          <a:p>
            <a:pPr lvl="2" algn="just">
              <a:buFont typeface="Wingdings"/>
              <a:buChar char="Ø"/>
            </a:pPr>
            <a:r>
              <a:rPr lang="fr-FR" sz="3000" dirty="0">
                <a:solidFill>
                  <a:schemeClr val="tx2"/>
                </a:solidFill>
                <a:latin typeface="Garamond" panose="02020404030301010803" pitchFamily="18" charset="0"/>
              </a:rPr>
              <a:t>Le maintien d’un groupe de </a:t>
            </a:r>
            <a:r>
              <a:rPr lang="fr-FR" sz="3000" dirty="0" smtClean="0">
                <a:solidFill>
                  <a:schemeClr val="tx2"/>
                </a:solidFill>
                <a:latin typeface="Garamond" panose="02020404030301010803" pitchFamily="18" charset="0"/>
              </a:rPr>
              <a:t>poussins avec une augmentation importante du nombre,</a:t>
            </a:r>
            <a:endParaRPr lang="fr-FR" sz="3000" dirty="0">
              <a:solidFill>
                <a:schemeClr val="tx2"/>
              </a:solidFill>
              <a:latin typeface="Garamond" panose="02020404030301010803" pitchFamily="18" charset="0"/>
            </a:endParaRPr>
          </a:p>
          <a:p>
            <a:pPr lvl="2" algn="just">
              <a:buFont typeface="Wingdings"/>
              <a:buChar char="Ø"/>
            </a:pPr>
            <a:r>
              <a:rPr lang="fr-FR" sz="3000" dirty="0">
                <a:solidFill>
                  <a:schemeClr val="tx2"/>
                </a:solidFill>
                <a:latin typeface="Garamond" panose="02020404030301010803" pitchFamily="18" charset="0"/>
              </a:rPr>
              <a:t>La division en TROIS groupes de l’horaire 16h/17h30 pour permettre un nombre d’archers efficace par entraîneur</a:t>
            </a:r>
          </a:p>
          <a:p>
            <a:pPr lvl="2" algn="just">
              <a:buFont typeface="Wingdings"/>
              <a:buChar char="Ø"/>
            </a:pPr>
            <a:r>
              <a:rPr lang="fr-FR" sz="3000" dirty="0" smtClean="0">
                <a:solidFill>
                  <a:schemeClr val="tx2"/>
                </a:solidFill>
                <a:latin typeface="Garamond" panose="02020404030301010803" pitchFamily="18" charset="0"/>
              </a:rPr>
              <a:t>l’achat </a:t>
            </a:r>
            <a:r>
              <a:rPr lang="fr-FR" sz="3000" dirty="0">
                <a:solidFill>
                  <a:schemeClr val="tx2"/>
                </a:solidFill>
                <a:latin typeface="Garamond" panose="02020404030301010803" pitchFamily="18" charset="0"/>
              </a:rPr>
              <a:t>de matériel (arcs et équipements) adapté à la catégorie « poussins » et aux jeunes « compétiteurs </a:t>
            </a:r>
            <a:r>
              <a:rPr lang="fr-FR" sz="3000" dirty="0" smtClean="0">
                <a:solidFill>
                  <a:schemeClr val="tx2"/>
                </a:solidFill>
                <a:latin typeface="Garamond" panose="02020404030301010803" pitchFamily="18" charset="0"/>
              </a:rPr>
              <a:t>»,</a:t>
            </a:r>
            <a:endParaRPr lang="fr-FR" sz="3000" dirty="0">
              <a:solidFill>
                <a:schemeClr val="tx2"/>
              </a:solidFill>
              <a:latin typeface="Garamond" panose="02020404030301010803" pitchFamily="18" charset="0"/>
            </a:endParaRPr>
          </a:p>
          <a:p>
            <a:endParaRPr lang="fr-FR" dirty="0"/>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20</a:t>
            </a:fld>
            <a:endParaRPr lang="fr-FR"/>
          </a:p>
        </p:txBody>
      </p:sp>
    </p:spTree>
    <p:extLst>
      <p:ext uri="{BB962C8B-B14F-4D97-AF65-F5344CB8AC3E}">
        <p14:creationId xmlns:p14="http://schemas.microsoft.com/office/powerpoint/2010/main" val="336747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6"/>
                </a:solidFill>
                <a:latin typeface="Garamond" panose="02020404030301010803" pitchFamily="18" charset="0"/>
              </a:rPr>
              <a:t>Effectifs </a:t>
            </a:r>
            <a:r>
              <a:rPr lang="fr-FR" b="1" dirty="0" smtClean="0">
                <a:solidFill>
                  <a:schemeClr val="accent6"/>
                </a:solidFill>
                <a:latin typeface="Garamond" panose="02020404030301010803" pitchFamily="18" charset="0"/>
              </a:rPr>
              <a:t>(Objectif)</a:t>
            </a:r>
            <a:endParaRPr lang="fr-FR" dirty="0"/>
          </a:p>
        </p:txBody>
      </p:sp>
      <p:sp>
        <p:nvSpPr>
          <p:cNvPr id="3" name="Espace réservé du contenu 2"/>
          <p:cNvSpPr>
            <a:spLocks noGrp="1"/>
          </p:cNvSpPr>
          <p:nvPr>
            <p:ph idx="1"/>
          </p:nvPr>
        </p:nvSpPr>
        <p:spPr>
          <a:noFill/>
        </p:spPr>
        <p:txBody>
          <a:bodyPr>
            <a:normAutofit fontScale="92500" lnSpcReduction="20000"/>
          </a:bodyPr>
          <a:lstStyle/>
          <a:p>
            <a:r>
              <a:rPr lang="fr-FR" dirty="0" smtClean="0"/>
              <a:t>Compte tenu de l’évolution de la Compagnie, nous proposons pour la prochaine saison :</a:t>
            </a:r>
          </a:p>
          <a:p>
            <a:r>
              <a:rPr lang="fr-FR" dirty="0" smtClean="0"/>
              <a:t>1° de limiter à 31 les enfants de l’école d’arc et groupe compétition dans la même tranche horaire,</a:t>
            </a:r>
          </a:p>
          <a:p>
            <a:r>
              <a:rPr lang="fr-FR" dirty="0" smtClean="0"/>
              <a:t>2° de limiter à 6 le nombre de poussins débutants par groupe</a:t>
            </a:r>
          </a:p>
          <a:p>
            <a:r>
              <a:rPr lang="fr-FR" dirty="0" smtClean="0"/>
              <a:t>3° de vérifier les conditions d’accueil et d’entraînement dans la poursuite de notre évolution en nombre pour mettre en place l’organisation adaptée.</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21</a:t>
            </a:fld>
            <a:endParaRPr lang="fr-FR"/>
          </a:p>
        </p:txBody>
      </p:sp>
    </p:spTree>
    <p:extLst>
      <p:ext uri="{BB962C8B-B14F-4D97-AF65-F5344CB8AC3E}">
        <p14:creationId xmlns:p14="http://schemas.microsoft.com/office/powerpoint/2010/main" val="202930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151" y="116632"/>
            <a:ext cx="2723637" cy="1815758"/>
          </a:xfrm>
          <a:prstGeom prst="rect">
            <a:avLst/>
          </a:prstGeom>
        </p:spPr>
      </p:pic>
      <p:sp>
        <p:nvSpPr>
          <p:cNvPr id="2" name="Titre 1"/>
          <p:cNvSpPr>
            <a:spLocks noGrp="1"/>
          </p:cNvSpPr>
          <p:nvPr>
            <p:ph type="title"/>
          </p:nvPr>
        </p:nvSpPr>
        <p:spPr>
          <a:xfrm>
            <a:off x="3347864" y="274638"/>
            <a:ext cx="5338936" cy="1143000"/>
          </a:xfrm>
        </p:spPr>
        <p:txBody>
          <a:bodyPr>
            <a:normAutofit fontScale="90000"/>
          </a:bodyPr>
          <a:lstStyle/>
          <a:p>
            <a:r>
              <a:rPr lang="fr-FR" b="1" dirty="0">
                <a:solidFill>
                  <a:schemeClr val="accent6"/>
                </a:solidFill>
              </a:rPr>
              <a:t>Développer l’activité sportive et notamment le tir </a:t>
            </a:r>
            <a:r>
              <a:rPr lang="fr-FR" b="1" dirty="0" smtClean="0">
                <a:solidFill>
                  <a:schemeClr val="accent6"/>
                </a:solidFill>
              </a:rPr>
              <a:t>à </a:t>
            </a:r>
            <a:r>
              <a:rPr lang="fr-FR" b="1" dirty="0">
                <a:solidFill>
                  <a:schemeClr val="accent6"/>
                </a:solidFill>
              </a:rPr>
              <a:t>l’arc</a:t>
            </a:r>
            <a:endParaRPr lang="fr-FR" dirty="0"/>
          </a:p>
        </p:txBody>
      </p:sp>
      <p:sp>
        <p:nvSpPr>
          <p:cNvPr id="3" name="Espace réservé du contenu 2"/>
          <p:cNvSpPr>
            <a:spLocks noGrp="1"/>
          </p:cNvSpPr>
          <p:nvPr>
            <p:ph idx="1"/>
          </p:nvPr>
        </p:nvSpPr>
        <p:spPr>
          <a:xfrm>
            <a:off x="457200" y="2004398"/>
            <a:ext cx="8229600" cy="4376930"/>
          </a:xfrm>
        </p:spPr>
        <p:txBody>
          <a:bodyPr>
            <a:normAutofit fontScale="85000" lnSpcReduction="10000"/>
          </a:bodyPr>
          <a:lstStyle/>
          <a:p>
            <a:pPr algn="just"/>
            <a:r>
              <a:rPr lang="fr-FR" dirty="0" smtClean="0">
                <a:solidFill>
                  <a:schemeClr val="accent1">
                    <a:lumMod val="75000"/>
                  </a:schemeClr>
                </a:solidFill>
              </a:rPr>
              <a:t>La place des archers de « loisir »</a:t>
            </a:r>
          </a:p>
          <a:p>
            <a:pPr lvl="1" algn="just"/>
            <a:r>
              <a:rPr lang="fr-FR" dirty="0" smtClean="0">
                <a:solidFill>
                  <a:schemeClr val="accent1">
                    <a:lumMod val="75000"/>
                  </a:schemeClr>
                </a:solidFill>
              </a:rPr>
              <a:t>Si nous accordons priorité aux investissements et objectifs à la compétition (but d’une association sportive), nous gardons présent à l’esprit la volonté d’accueil des archers dit de loisir.</a:t>
            </a:r>
          </a:p>
          <a:p>
            <a:pPr lvl="2" algn="just"/>
            <a:r>
              <a:rPr lang="fr-FR" dirty="0" smtClean="0">
                <a:solidFill>
                  <a:schemeClr val="accent1">
                    <a:lumMod val="75000"/>
                  </a:schemeClr>
                </a:solidFill>
              </a:rPr>
              <a:t>Les rencontres amicales (traditionnelles, 3D INDOOR, etc.) sont l’occasion de rencontre et de tir en dehors d’un contexte officielle de compétitions,</a:t>
            </a:r>
          </a:p>
          <a:p>
            <a:pPr lvl="2" algn="just"/>
            <a:r>
              <a:rPr lang="fr-FR" dirty="0" smtClean="0">
                <a:solidFill>
                  <a:schemeClr val="accent1">
                    <a:lumMod val="75000"/>
                  </a:schemeClr>
                </a:solidFill>
              </a:rPr>
              <a:t>La place de chacun reste entière dans la Compagnie quelque soit le choix de tir fait,</a:t>
            </a:r>
          </a:p>
          <a:p>
            <a:pPr lvl="2" algn="just"/>
            <a:r>
              <a:rPr lang="fr-FR" dirty="0" smtClean="0">
                <a:solidFill>
                  <a:schemeClr val="accent1">
                    <a:lumMod val="75000"/>
                  </a:schemeClr>
                </a:solidFill>
              </a:rPr>
              <a:t>La présence d’un entraîneur dédié au perfectionnement permet aux archers d’avoir la possibilité d’un perfectionnement technique en dehors d’un groupe dédié à la compétition.</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22</a:t>
            </a:fld>
            <a:endParaRPr lang="fr-FR" dirty="0"/>
          </a:p>
        </p:txBody>
      </p:sp>
    </p:spTree>
    <p:extLst>
      <p:ext uri="{BB962C8B-B14F-4D97-AF65-F5344CB8AC3E}">
        <p14:creationId xmlns:p14="http://schemas.microsoft.com/office/powerpoint/2010/main" val="347024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6"/>
                </a:solidFill>
              </a:rPr>
              <a:t>Développer l’activité sportive et notamment le tir a l’arc</a:t>
            </a:r>
            <a:endParaRPr lang="fr-FR" dirty="0"/>
          </a:p>
        </p:txBody>
      </p:sp>
      <p:sp>
        <p:nvSpPr>
          <p:cNvPr id="3" name="Espace réservé du contenu 2"/>
          <p:cNvSpPr>
            <a:spLocks noGrp="1"/>
          </p:cNvSpPr>
          <p:nvPr>
            <p:ph idx="1"/>
          </p:nvPr>
        </p:nvSpPr>
        <p:spPr>
          <a:xfrm>
            <a:off x="457200" y="1600200"/>
            <a:ext cx="8229600" cy="4709120"/>
          </a:xfrm>
        </p:spPr>
        <p:txBody>
          <a:bodyPr>
            <a:normAutofit fontScale="77500" lnSpcReduction="20000"/>
          </a:bodyPr>
          <a:lstStyle/>
          <a:p>
            <a:pPr algn="just"/>
            <a:r>
              <a:rPr lang="fr-FR" b="1" dirty="0" smtClean="0">
                <a:solidFill>
                  <a:schemeClr val="tx2"/>
                </a:solidFill>
              </a:rPr>
              <a:t>LES MOYENS NECESSAIRES</a:t>
            </a:r>
          </a:p>
          <a:p>
            <a:pPr lvl="1" algn="just"/>
            <a:r>
              <a:rPr lang="fr-FR" dirty="0" smtClean="0">
                <a:solidFill>
                  <a:schemeClr val="tx2"/>
                </a:solidFill>
              </a:rPr>
              <a:t>Cette année encore nous avons investi dans du matériels pour accueillir les enfants de l’école d’arc, les jeunes compétiteurs et les adultes.</a:t>
            </a:r>
          </a:p>
          <a:p>
            <a:pPr lvl="2" algn="just"/>
            <a:r>
              <a:rPr lang="fr-FR" dirty="0" smtClean="0">
                <a:solidFill>
                  <a:srgbClr val="FF0000"/>
                </a:solidFill>
              </a:rPr>
              <a:t>Si nous gardons comme principe l’acquisition d’un matériel de qualité pour les archers, nous allons cette année marquer une étape de transition pour valider les achats et reporter nos investissements sur de la ciblerie et sur le défraiement partiel des archers participants aux championnats d’une part et aux concours FITA d’autre part.</a:t>
            </a:r>
            <a:endParaRPr lang="fr-FR" dirty="0" smtClean="0">
              <a:solidFill>
                <a:schemeClr val="tx2"/>
              </a:solidFill>
            </a:endParaRPr>
          </a:p>
          <a:p>
            <a:pPr lvl="1" algn="just"/>
            <a:r>
              <a:rPr lang="fr-FR" dirty="0" smtClean="0">
                <a:solidFill>
                  <a:schemeClr val="tx2"/>
                </a:solidFill>
              </a:rPr>
              <a:t>Nous allons également poursuivre notre effort de formation d’entraîneurs, mais également rechercher des candidats arbitres (FONDAMENTAL, pour un club, mais nous y reviendrons plus loin) et proposer des formations sécurités, cadres, gestion d’association, etc… pour renforcer toujours mieux la qualité de gestion de notre Compagnie</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23</a:t>
            </a:fld>
            <a:endParaRPr lang="fr-FR"/>
          </a:p>
        </p:txBody>
      </p:sp>
    </p:spTree>
    <p:extLst>
      <p:ext uri="{BB962C8B-B14F-4D97-AF65-F5344CB8AC3E}">
        <p14:creationId xmlns:p14="http://schemas.microsoft.com/office/powerpoint/2010/main" val="111227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0" indent="0" algn="ctr">
              <a:buNone/>
            </a:pPr>
            <a:endParaRPr lang="fr-FR" sz="4400" b="1" cap="small" dirty="0" smtClean="0">
              <a:solidFill>
                <a:srgbClr val="0070C0"/>
              </a:solidFill>
            </a:endParaRPr>
          </a:p>
          <a:p>
            <a:pPr marL="0" indent="0" algn="ctr">
              <a:buNone/>
            </a:pPr>
            <a:endParaRPr lang="fr-FR" sz="4400" b="1" cap="small" dirty="0">
              <a:solidFill>
                <a:srgbClr val="0070C0"/>
              </a:solidFill>
            </a:endParaRPr>
          </a:p>
          <a:p>
            <a:pPr marL="0" indent="0" algn="ctr">
              <a:buNone/>
            </a:pPr>
            <a:r>
              <a:rPr lang="fr-FR" sz="4400" b="1" cap="small" dirty="0" smtClean="0">
                <a:solidFill>
                  <a:schemeClr val="accent6">
                    <a:lumMod val="75000"/>
                  </a:schemeClr>
                </a:solidFill>
              </a:rPr>
              <a:t>Poursuivre </a:t>
            </a:r>
            <a:r>
              <a:rPr lang="fr-FR" sz="4400" b="1" cap="small" dirty="0">
                <a:solidFill>
                  <a:schemeClr val="accent6">
                    <a:lumMod val="75000"/>
                  </a:schemeClr>
                </a:solidFill>
              </a:rPr>
              <a:t>et développer la participation des archers au titre du sport </a:t>
            </a:r>
            <a:r>
              <a:rPr lang="fr-FR" sz="4400" b="1" cap="small" dirty="0" smtClean="0">
                <a:solidFill>
                  <a:schemeClr val="accent6">
                    <a:lumMod val="75000"/>
                  </a:schemeClr>
                </a:solidFill>
              </a:rPr>
              <a:t>adapté et du sport handicapé</a:t>
            </a:r>
            <a:endParaRPr lang="fr-FR" sz="4400" dirty="0">
              <a:solidFill>
                <a:schemeClr val="accent6">
                  <a:lumMod val="75000"/>
                </a:schemeClr>
              </a:solidFill>
            </a:endParaRPr>
          </a:p>
        </p:txBody>
      </p:sp>
      <p:sp>
        <p:nvSpPr>
          <p:cNvPr id="2" name="Espace réservé du numéro de diapositive 1"/>
          <p:cNvSpPr>
            <a:spLocks noGrp="1"/>
          </p:cNvSpPr>
          <p:nvPr>
            <p:ph type="sldNum" sz="quarter" idx="12"/>
          </p:nvPr>
        </p:nvSpPr>
        <p:spPr/>
        <p:txBody>
          <a:bodyPr/>
          <a:lstStyle/>
          <a:p>
            <a:fld id="{95794E80-251A-4A70-BC60-22903CD8DE09}" type="slidenum">
              <a:rPr lang="fr-FR" smtClean="0"/>
              <a:t>24</a:t>
            </a:fld>
            <a:endParaRPr lang="fr-FR"/>
          </a:p>
        </p:txBody>
      </p:sp>
    </p:spTree>
    <p:extLst>
      <p:ext uri="{BB962C8B-B14F-4D97-AF65-F5344CB8AC3E}">
        <p14:creationId xmlns:p14="http://schemas.microsoft.com/office/powerpoint/2010/main" val="910651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rmAutofit fontScale="90000"/>
          </a:bodyPr>
          <a:lstStyle/>
          <a:p>
            <a:pPr algn="r"/>
            <a:r>
              <a:rPr lang="fr-FR" b="1" cap="small" dirty="0" smtClean="0">
                <a:solidFill>
                  <a:srgbClr val="0070C0"/>
                </a:solidFill>
              </a:rPr>
              <a:t/>
            </a:r>
            <a:br>
              <a:rPr lang="fr-FR" b="1" cap="small" dirty="0" smtClean="0">
                <a:solidFill>
                  <a:srgbClr val="0070C0"/>
                </a:solidFill>
              </a:rPr>
            </a:br>
            <a:r>
              <a:rPr lang="fr-FR" sz="4900" b="1" cap="small" dirty="0" smtClean="0">
                <a:solidFill>
                  <a:schemeClr val="accent6"/>
                </a:solidFill>
              </a:rPr>
              <a:t>les archers à handicap</a:t>
            </a:r>
            <a:r>
              <a:rPr lang="fr-FR" dirty="0"/>
              <a:t/>
            </a:r>
            <a:br>
              <a:rPr lang="fr-FR" dirty="0"/>
            </a:br>
            <a:endParaRPr lang="fr-FR" dirty="0"/>
          </a:p>
        </p:txBody>
      </p:sp>
      <p:sp>
        <p:nvSpPr>
          <p:cNvPr id="3" name="Espace réservé du contenu 2"/>
          <p:cNvSpPr>
            <a:spLocks noGrp="1"/>
          </p:cNvSpPr>
          <p:nvPr>
            <p:ph idx="1"/>
          </p:nvPr>
        </p:nvSpPr>
        <p:spPr/>
        <p:txBody>
          <a:bodyPr>
            <a:normAutofit lnSpcReduction="10000"/>
          </a:bodyPr>
          <a:lstStyle/>
          <a:p>
            <a:r>
              <a:rPr lang="fr-FR" dirty="0" smtClean="0">
                <a:solidFill>
                  <a:schemeClr val="tx2"/>
                </a:solidFill>
              </a:rPr>
              <a:t>Dans l’esprit de nos statuts et de nos valeurs, la place des personnes à handicap au sein de la Compagnie doit être pleine et entière, « même droit, même devoir ».</a:t>
            </a:r>
          </a:p>
          <a:p>
            <a:endParaRPr lang="fr-FR" dirty="0">
              <a:solidFill>
                <a:schemeClr val="tx2"/>
              </a:solidFill>
            </a:endParaRPr>
          </a:p>
          <a:p>
            <a:r>
              <a:rPr lang="fr-FR" dirty="0" smtClean="0">
                <a:solidFill>
                  <a:schemeClr val="tx2"/>
                </a:solidFill>
              </a:rPr>
              <a:t>La présence des archers à handicap issus du sport adapté et du sport handisport est une réalité de la Compagnie depuis quelques années déjà</a:t>
            </a:r>
            <a:endParaRPr lang="fr-FR" dirty="0">
              <a:solidFill>
                <a:schemeClr val="tx2"/>
              </a:solidFill>
            </a:endParaRP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25</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16632"/>
            <a:ext cx="1113073" cy="1368152"/>
          </a:xfrm>
          <a:prstGeom prst="rect">
            <a:avLst/>
          </a:prstGeom>
        </p:spPr>
      </p:pic>
    </p:spTree>
    <p:extLst>
      <p:ext uri="{BB962C8B-B14F-4D97-AF65-F5344CB8AC3E}">
        <p14:creationId xmlns:p14="http://schemas.microsoft.com/office/powerpoint/2010/main" val="34863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012974"/>
          </a:xfrm>
        </p:spPr>
        <p:txBody>
          <a:bodyPr>
            <a:normAutofit fontScale="90000"/>
          </a:bodyPr>
          <a:lstStyle/>
          <a:p>
            <a:r>
              <a:rPr lang="fr-FR" sz="4900" b="1" cap="small" dirty="0">
                <a:solidFill>
                  <a:schemeClr val="accent6"/>
                </a:solidFill>
              </a:rPr>
              <a:t>les archers à handicap</a:t>
            </a:r>
            <a:r>
              <a:rPr lang="fr-FR" dirty="0"/>
              <a:t/>
            </a:r>
            <a:br>
              <a:rPr lang="fr-FR" dirty="0"/>
            </a:br>
            <a:endParaRPr lang="fr-FR" dirty="0"/>
          </a:p>
        </p:txBody>
      </p:sp>
      <p:sp>
        <p:nvSpPr>
          <p:cNvPr id="3" name="Espace réservé du contenu 2"/>
          <p:cNvSpPr>
            <a:spLocks noGrp="1"/>
          </p:cNvSpPr>
          <p:nvPr>
            <p:ph idx="1"/>
          </p:nvPr>
        </p:nvSpPr>
        <p:spPr>
          <a:xfrm>
            <a:off x="323528" y="1268760"/>
            <a:ext cx="8363272" cy="5040560"/>
          </a:xfrm>
        </p:spPr>
        <p:txBody>
          <a:bodyPr>
            <a:normAutofit fontScale="92500" lnSpcReduction="10000"/>
          </a:bodyPr>
          <a:lstStyle/>
          <a:p>
            <a:pPr algn="just"/>
            <a:r>
              <a:rPr lang="fr-FR" dirty="0" smtClean="0">
                <a:solidFill>
                  <a:schemeClr val="tx2"/>
                </a:solidFill>
              </a:rPr>
              <a:t>Nos actions de l’année:</a:t>
            </a:r>
          </a:p>
          <a:p>
            <a:pPr lvl="1" algn="just">
              <a:buFont typeface="Wingdings"/>
              <a:buChar char="Ø"/>
            </a:pPr>
            <a:r>
              <a:rPr lang="fr-FR" dirty="0" smtClean="0">
                <a:solidFill>
                  <a:schemeClr val="tx2"/>
                </a:solidFill>
                <a:sym typeface="Wingdings"/>
              </a:rPr>
              <a:t>Le </a:t>
            </a:r>
            <a:r>
              <a:rPr lang="fr-FR" dirty="0">
                <a:solidFill>
                  <a:schemeClr val="tx2"/>
                </a:solidFill>
                <a:sym typeface="Wingdings"/>
              </a:rPr>
              <a:t>renouvellement de </a:t>
            </a:r>
            <a:r>
              <a:rPr lang="fr-FR" dirty="0">
                <a:solidFill>
                  <a:schemeClr val="tx2"/>
                </a:solidFill>
              </a:rPr>
              <a:t>l’adhésion à la Fédération Française Handisport et l’adhésion à la Fédération Française du Sport Adapté</a:t>
            </a:r>
          </a:p>
          <a:p>
            <a:pPr lvl="1" algn="just">
              <a:buFont typeface="Wingdings"/>
              <a:buChar char="Ø"/>
            </a:pPr>
            <a:r>
              <a:rPr lang="fr-FR" dirty="0" smtClean="0">
                <a:solidFill>
                  <a:schemeClr val="tx2"/>
                </a:solidFill>
              </a:rPr>
              <a:t>l’accueil </a:t>
            </a:r>
            <a:r>
              <a:rPr lang="fr-FR" dirty="0">
                <a:solidFill>
                  <a:schemeClr val="tx2"/>
                </a:solidFill>
              </a:rPr>
              <a:t>d’un </a:t>
            </a:r>
            <a:r>
              <a:rPr lang="fr-FR" dirty="0" smtClean="0">
                <a:solidFill>
                  <a:schemeClr val="tx2"/>
                </a:solidFill>
              </a:rPr>
              <a:t>groupe de 8 personnes issues du sport adapté (les papillons blancs à MACON) pour la deuxième année</a:t>
            </a:r>
          </a:p>
          <a:p>
            <a:pPr lvl="2" algn="just">
              <a:buFont typeface="Wingdings"/>
              <a:buChar char="Ø"/>
            </a:pPr>
            <a:r>
              <a:rPr lang="fr-FR" dirty="0" smtClean="0">
                <a:solidFill>
                  <a:schemeClr val="tx2"/>
                </a:solidFill>
              </a:rPr>
              <a:t>Mais cette activité cache la réalité d’une difficulté à structurer les participations de ces archers sur le long terme pour des questions, soit budgétaire, soit de changement de choix de la part des concernés ‘exemple PEP 71, HURIGNY, …)</a:t>
            </a:r>
          </a:p>
          <a:p>
            <a:pPr lvl="1" algn="just">
              <a:buFont typeface="Wingdings"/>
              <a:buChar char="Ø"/>
            </a:pPr>
            <a:r>
              <a:rPr lang="fr-FR" dirty="0" smtClean="0">
                <a:solidFill>
                  <a:schemeClr val="tx2"/>
                </a:solidFill>
              </a:rPr>
              <a:t>Une réflexion sur la « pédagogie » à utiliser est en cours compte tenu de l’expérience acquise…..</a:t>
            </a:r>
            <a:endParaRPr lang="fr-FR" dirty="0">
              <a:solidFill>
                <a:schemeClr val="tx2"/>
              </a:solidFill>
            </a:endParaRP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26</a:t>
            </a:fld>
            <a:endParaRPr lang="fr-FR"/>
          </a:p>
        </p:txBody>
      </p:sp>
    </p:spTree>
    <p:extLst>
      <p:ext uri="{BB962C8B-B14F-4D97-AF65-F5344CB8AC3E}">
        <p14:creationId xmlns:p14="http://schemas.microsoft.com/office/powerpoint/2010/main" val="58610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solidFill>
                  <a:schemeClr val="accent6"/>
                </a:solidFill>
              </a:rPr>
              <a:t>les archers a handicap</a:t>
            </a:r>
            <a:endParaRPr lang="fr-FR" dirty="0">
              <a:solidFill>
                <a:schemeClr val="accent6"/>
              </a:solidFill>
            </a:endParaRPr>
          </a:p>
        </p:txBody>
      </p:sp>
      <p:sp>
        <p:nvSpPr>
          <p:cNvPr id="3" name="Espace réservé du contenu 2"/>
          <p:cNvSpPr>
            <a:spLocks noGrp="1"/>
          </p:cNvSpPr>
          <p:nvPr>
            <p:ph idx="1"/>
          </p:nvPr>
        </p:nvSpPr>
        <p:spPr>
          <a:noFill/>
        </p:spPr>
        <p:txBody>
          <a:bodyPr>
            <a:normAutofit/>
          </a:bodyPr>
          <a:lstStyle/>
          <a:p>
            <a:pPr marL="228600" lvl="2"/>
            <a:r>
              <a:rPr lang="fr-FR" sz="4000" dirty="0">
                <a:solidFill>
                  <a:srgbClr val="FF0000"/>
                </a:solidFill>
              </a:rPr>
              <a:t>En projet </a:t>
            </a:r>
            <a:r>
              <a:rPr lang="fr-FR" dirty="0" smtClean="0">
                <a:solidFill>
                  <a:schemeClr val="tx2"/>
                </a:solidFill>
              </a:rPr>
              <a:t>La tenue de concours réservés aux personnes à handicap</a:t>
            </a:r>
            <a:endParaRPr lang="fr-FR" dirty="0">
              <a:solidFill>
                <a:schemeClr val="tx2"/>
              </a:solidFill>
            </a:endParaRPr>
          </a:p>
          <a:p>
            <a:pPr marL="1319213" lvl="3" indent="-342900">
              <a:buFont typeface="Wingdings"/>
              <a:buChar char="Ø"/>
            </a:pPr>
            <a:r>
              <a:rPr lang="fr-FR" dirty="0" smtClean="0">
                <a:solidFill>
                  <a:schemeClr val="tx2"/>
                </a:solidFill>
                <a:sym typeface="Wingdings"/>
              </a:rPr>
              <a:t>Ce projet n’a pas encore trouvé sa place dans la répartition des manifestations que nous organisons. C’est aussi la manifestation d’une réalité de la faible place occupée par les archers à handicap.</a:t>
            </a:r>
          </a:p>
          <a:p>
            <a:pPr marL="1319213" lvl="3" indent="-342900">
              <a:buFont typeface="Wingdings"/>
              <a:buChar char="Ø"/>
            </a:pPr>
            <a:r>
              <a:rPr lang="fr-FR" dirty="0" smtClean="0">
                <a:solidFill>
                  <a:schemeClr val="tx2"/>
                </a:solidFill>
                <a:sym typeface="Wingdings"/>
              </a:rPr>
              <a:t>Nous devrons étudier la possibilité de passer de la parole aux actes pour mettre en évidence l’intérêt du tir à l’arc auprès de cette population de licenciés.</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27</a:t>
            </a:fld>
            <a:endParaRPr lang="fr-FR"/>
          </a:p>
        </p:txBody>
      </p:sp>
    </p:spTree>
    <p:extLst>
      <p:ext uri="{BB962C8B-B14F-4D97-AF65-F5344CB8AC3E}">
        <p14:creationId xmlns:p14="http://schemas.microsoft.com/office/powerpoint/2010/main" val="24236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857250" lvl="2" indent="0" algn="ctr">
              <a:buNone/>
            </a:pPr>
            <a:endParaRPr lang="fr-FR" sz="5100" b="1" dirty="0" smtClean="0">
              <a:solidFill>
                <a:srgbClr val="0070C0"/>
              </a:solidFill>
            </a:endParaRPr>
          </a:p>
          <a:p>
            <a:pPr marL="269875" lvl="2" indent="0" algn="ctr">
              <a:buNone/>
            </a:pPr>
            <a:endParaRPr lang="fr-FR" sz="5100" b="1" dirty="0" smtClean="0"/>
          </a:p>
          <a:p>
            <a:pPr marL="269875" lvl="2" indent="0" algn="ctr">
              <a:buNone/>
            </a:pPr>
            <a:r>
              <a:rPr lang="fr-FR" sz="5100" b="1" dirty="0" smtClean="0"/>
              <a:t>Développer </a:t>
            </a:r>
            <a:r>
              <a:rPr lang="fr-FR" sz="5100" b="1" dirty="0"/>
              <a:t>l’encadrement dans la Compagnie par la formation de cadres issus du </a:t>
            </a:r>
            <a:r>
              <a:rPr lang="fr-FR" sz="5100" b="1" dirty="0" smtClean="0"/>
              <a:t>bénévolat </a:t>
            </a:r>
            <a:endParaRPr lang="fr-FR" sz="5100" b="1" dirty="0"/>
          </a:p>
        </p:txBody>
      </p:sp>
      <p:sp>
        <p:nvSpPr>
          <p:cNvPr id="2" name="Espace réservé du numéro de diapositive 1"/>
          <p:cNvSpPr>
            <a:spLocks noGrp="1"/>
          </p:cNvSpPr>
          <p:nvPr>
            <p:ph type="sldNum" sz="quarter" idx="12"/>
          </p:nvPr>
        </p:nvSpPr>
        <p:spPr/>
        <p:txBody>
          <a:bodyPr/>
          <a:lstStyle/>
          <a:p>
            <a:fld id="{95794E80-251A-4A70-BC60-22903CD8DE09}" type="slidenum">
              <a:rPr lang="fr-FR" smtClean="0"/>
              <a:t>28</a:t>
            </a:fld>
            <a:endParaRPr lang="fr-FR"/>
          </a:p>
        </p:txBody>
      </p:sp>
    </p:spTree>
    <p:extLst>
      <p:ext uri="{BB962C8B-B14F-4D97-AF65-F5344CB8AC3E}">
        <p14:creationId xmlns:p14="http://schemas.microsoft.com/office/powerpoint/2010/main" val="97483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6"/>
                </a:solidFill>
              </a:rPr>
              <a:t>Développer l’encadrement</a:t>
            </a:r>
            <a:endParaRPr lang="fr-FR" dirty="0">
              <a:solidFill>
                <a:schemeClr val="accent6"/>
              </a:solidFill>
            </a:endParaRPr>
          </a:p>
        </p:txBody>
      </p:sp>
      <p:sp>
        <p:nvSpPr>
          <p:cNvPr id="3" name="Espace réservé du contenu 2"/>
          <p:cNvSpPr>
            <a:spLocks noGrp="1"/>
          </p:cNvSpPr>
          <p:nvPr>
            <p:ph idx="1"/>
          </p:nvPr>
        </p:nvSpPr>
        <p:spPr>
          <a:noFill/>
        </p:spPr>
        <p:txBody>
          <a:bodyPr>
            <a:normAutofit fontScale="70000" lnSpcReduction="20000"/>
          </a:bodyPr>
          <a:lstStyle/>
          <a:p>
            <a:r>
              <a:rPr lang="fr-FR" dirty="0" smtClean="0">
                <a:solidFill>
                  <a:schemeClr val="tx2"/>
                </a:solidFill>
              </a:rPr>
              <a:t>Dans ce domaine, nos objectifs sont atteints en ce qui concerne les entraîneurs, notamment avec 1 archer diplômé dans l’année et 4 archers en formation, portant notre potentiel d’encadrement à 9 actifs.</a:t>
            </a:r>
          </a:p>
          <a:p>
            <a:pPr lvl="1"/>
            <a:r>
              <a:rPr lang="fr-FR" dirty="0" smtClean="0">
                <a:solidFill>
                  <a:schemeClr val="tx2"/>
                </a:solidFill>
              </a:rPr>
              <a:t>Toutefois, comme nous l’avons évoqué avec l’école d’arc nous avons encore besoin d’entraîneurs pour permettre des groupes encore mieux entourés</a:t>
            </a:r>
          </a:p>
          <a:p>
            <a:r>
              <a:rPr lang="fr-FR" dirty="0" smtClean="0">
                <a:solidFill>
                  <a:schemeClr val="tx2">
                    <a:lumMod val="75000"/>
                  </a:schemeClr>
                </a:solidFill>
              </a:rPr>
              <a:t>Nos objectifs dans le domaine de l’ARBITRAGE ne sont pas atteints et le besoin de former des arbitres pour assurer sur le moyen terme la pérennité de la Compagnie dans ce domaine reste une priorité pour les années à venir. </a:t>
            </a:r>
            <a:r>
              <a:rPr lang="fr-FR" dirty="0" smtClean="0">
                <a:solidFill>
                  <a:srgbClr val="FF0000"/>
                </a:solidFill>
              </a:rPr>
              <a:t>NOUS VIVONS LA UNE SITUATION DANGEREUSE CAR L’ABSENCE D’ARBITRE NE PERMET PAS L’ORGANISATION DE CONCOURS</a:t>
            </a:r>
            <a:r>
              <a:rPr lang="fr-FR" dirty="0" smtClean="0">
                <a:solidFill>
                  <a:schemeClr val="tx2">
                    <a:lumMod val="75000"/>
                  </a:schemeClr>
                </a:solidFill>
              </a:rPr>
              <a:t>, source de revenus et de mobilisations de nos archers </a:t>
            </a:r>
            <a:endParaRPr lang="fr-FR" u="sng" dirty="0" smtClean="0">
              <a:solidFill>
                <a:schemeClr val="tx2">
                  <a:lumMod val="75000"/>
                </a:schemeClr>
              </a:solidFill>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29</a:t>
            </a:fld>
            <a:endParaRPr lang="fr-FR"/>
          </a:p>
        </p:txBody>
      </p:sp>
    </p:spTree>
    <p:extLst>
      <p:ext uri="{BB962C8B-B14F-4D97-AF65-F5344CB8AC3E}">
        <p14:creationId xmlns:p14="http://schemas.microsoft.com/office/powerpoint/2010/main" val="66529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274638"/>
            <a:ext cx="6696744" cy="1143000"/>
          </a:xfrm>
        </p:spPr>
        <p:txBody>
          <a:bodyPr>
            <a:normAutofit fontScale="90000"/>
          </a:bodyPr>
          <a:lstStyle/>
          <a:p>
            <a:r>
              <a:rPr lang="fr-FR" dirty="0" smtClean="0"/>
              <a:t/>
            </a:r>
            <a:br>
              <a:rPr lang="fr-FR" dirty="0" smtClean="0"/>
            </a:br>
            <a:r>
              <a:rPr lang="fr-FR" sz="4900" b="1" dirty="0">
                <a:solidFill>
                  <a:schemeClr val="accent6"/>
                </a:solidFill>
                <a:latin typeface="Garamond" panose="02020404030301010803" pitchFamily="18" charset="0"/>
              </a:rPr>
              <a:t>L</a:t>
            </a:r>
            <a:r>
              <a:rPr lang="fr-FR" sz="4900" b="1" dirty="0" smtClean="0">
                <a:solidFill>
                  <a:schemeClr val="accent6"/>
                </a:solidFill>
                <a:latin typeface="Garamond" panose="02020404030301010803" pitchFamily="18" charset="0"/>
              </a:rPr>
              <a:t>’objet de la compagnie et ses valeurs</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pPr marL="457200" lvl="1" indent="0">
              <a:buNone/>
            </a:pPr>
            <a:r>
              <a:rPr lang="fr-FR" dirty="0" smtClean="0">
                <a:solidFill>
                  <a:schemeClr val="accent1">
                    <a:lumMod val="75000"/>
                  </a:schemeClr>
                </a:solidFill>
                <a:latin typeface="Garamond" panose="02020404030301010803" pitchFamily="18" charset="0"/>
              </a:rPr>
              <a:t>Nos statuts précisent:</a:t>
            </a:r>
          </a:p>
          <a:p>
            <a:pPr marL="457200" lvl="1" indent="0">
              <a:buNone/>
            </a:pPr>
            <a:endParaRPr lang="fr-FR" dirty="0" smtClean="0">
              <a:solidFill>
                <a:schemeClr val="accent1">
                  <a:lumMod val="75000"/>
                </a:schemeClr>
              </a:solidFill>
              <a:latin typeface="Garamond" panose="02020404030301010803" pitchFamily="18" charset="0"/>
            </a:endParaRPr>
          </a:p>
          <a:p>
            <a:pPr marL="457200" lvl="1" indent="0">
              <a:buNone/>
            </a:pPr>
            <a:r>
              <a:rPr lang="fr-FR" sz="3600" dirty="0" smtClean="0">
                <a:solidFill>
                  <a:schemeClr val="accent1">
                    <a:lumMod val="75000"/>
                  </a:schemeClr>
                </a:solidFill>
                <a:latin typeface="Garamond" panose="02020404030301010803" pitchFamily="18" charset="0"/>
              </a:rPr>
              <a:t>«  la Compagnie des Archers </a:t>
            </a:r>
            <a:r>
              <a:rPr lang="fr-FR" sz="3600" dirty="0">
                <a:solidFill>
                  <a:schemeClr val="accent1">
                    <a:lumMod val="75000"/>
                  </a:schemeClr>
                </a:solidFill>
                <a:latin typeface="Garamond" panose="02020404030301010803" pitchFamily="18" charset="0"/>
              </a:rPr>
              <a:t>M</a:t>
            </a:r>
            <a:r>
              <a:rPr lang="fr-FR" sz="3600" dirty="0" smtClean="0">
                <a:solidFill>
                  <a:schemeClr val="accent1">
                    <a:lumMod val="75000"/>
                  </a:schemeClr>
                </a:solidFill>
                <a:latin typeface="Garamond" panose="02020404030301010803" pitchFamily="18" charset="0"/>
              </a:rPr>
              <a:t>âconnais a pour objet de développer la pratique de l’éducation physique et des sports et plus particulièrement du tir à l’arc sous toutes ses disciplines »</a:t>
            </a:r>
          </a:p>
          <a:p>
            <a:pPr marL="457200" lvl="1" indent="0">
              <a:buNone/>
            </a:pPr>
            <a:endParaRPr lang="fr-FR" dirty="0" smtClean="0"/>
          </a:p>
          <a:p>
            <a:pPr marL="457200" lvl="1" indent="0">
              <a:buNone/>
            </a:pPr>
            <a:endParaRPr lang="fr-FR" dirty="0"/>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3</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60648"/>
            <a:ext cx="1728192" cy="1296144"/>
          </a:xfrm>
          <a:prstGeom prst="rect">
            <a:avLst/>
          </a:prstGeom>
        </p:spPr>
      </p:pic>
    </p:spTree>
    <p:extLst>
      <p:ext uri="{BB962C8B-B14F-4D97-AF65-F5344CB8AC3E}">
        <p14:creationId xmlns:p14="http://schemas.microsoft.com/office/powerpoint/2010/main" val="127401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7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6"/>
                </a:solidFill>
              </a:rPr>
              <a:t>Développer l’encadrement</a:t>
            </a:r>
            <a:endParaRPr lang="fr-FR" dirty="0">
              <a:solidFill>
                <a:schemeClr val="accent6"/>
              </a:solidFill>
            </a:endParaRPr>
          </a:p>
        </p:txBody>
      </p:sp>
      <p:sp>
        <p:nvSpPr>
          <p:cNvPr id="3" name="Espace réservé du contenu 2"/>
          <p:cNvSpPr>
            <a:spLocks noGrp="1"/>
          </p:cNvSpPr>
          <p:nvPr>
            <p:ph idx="1"/>
          </p:nvPr>
        </p:nvSpPr>
        <p:spPr/>
        <p:txBody>
          <a:bodyPr>
            <a:normAutofit lnSpcReduction="10000"/>
          </a:bodyPr>
          <a:lstStyle/>
          <a:p>
            <a:pPr algn="just"/>
            <a:r>
              <a:rPr lang="fr-FR" dirty="0" smtClean="0">
                <a:solidFill>
                  <a:schemeClr val="tx2"/>
                </a:solidFill>
              </a:rPr>
              <a:t>Au-delà de ces fonctions nous souhaitons pouvoir aider à la formation de futurs cadres par l’intégration de bénévoles dans les stages organisés par le Comité Départemental sur les thèmes aussi divers que la sécurité des personnes, la tenue d’une association, le financement, les techniques de l’archer, etc.</a:t>
            </a:r>
          </a:p>
          <a:p>
            <a:pPr lvl="1" algn="just"/>
            <a:r>
              <a:rPr lang="fr-FR" dirty="0" smtClean="0">
                <a:solidFill>
                  <a:schemeClr val="tx2"/>
                </a:solidFill>
              </a:rPr>
              <a:t>Nous n’avons eu cette année aucune proposition véritable des structures sur le sujet et aucune demande de la part des licenciés !!!</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30</a:t>
            </a:fld>
            <a:endParaRPr lang="fr-FR"/>
          </a:p>
        </p:txBody>
      </p:sp>
    </p:spTree>
    <p:extLst>
      <p:ext uri="{BB962C8B-B14F-4D97-AF65-F5344CB8AC3E}">
        <p14:creationId xmlns:p14="http://schemas.microsoft.com/office/powerpoint/2010/main" val="389071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980728"/>
            <a:ext cx="3219822" cy="4293096"/>
          </a:xfrm>
          <a:prstGeom prst="rect">
            <a:avLst/>
          </a:prstGeom>
        </p:spPr>
      </p:pic>
      <p:sp>
        <p:nvSpPr>
          <p:cNvPr id="3" name="Espace réservé du contenu 2"/>
          <p:cNvSpPr>
            <a:spLocks noGrp="1"/>
          </p:cNvSpPr>
          <p:nvPr>
            <p:ph idx="1"/>
          </p:nvPr>
        </p:nvSpPr>
        <p:spPr>
          <a:xfrm>
            <a:off x="457200" y="476672"/>
            <a:ext cx="8229600" cy="5649491"/>
          </a:xfrm>
        </p:spPr>
        <p:txBody>
          <a:bodyPr/>
          <a:lstStyle/>
          <a:p>
            <a:pPr marL="0" lvl="2" indent="0" algn="ctr">
              <a:buNone/>
            </a:pPr>
            <a:endParaRPr lang="fr-FR" sz="5100" b="1" dirty="0" smtClean="0">
              <a:solidFill>
                <a:srgbClr val="0070C0"/>
              </a:solidFill>
            </a:endParaRPr>
          </a:p>
          <a:p>
            <a:pPr marL="0" lvl="2" indent="0" algn="ctr">
              <a:buNone/>
            </a:pPr>
            <a:endParaRPr lang="fr-FR" sz="5100" b="1" dirty="0">
              <a:solidFill>
                <a:srgbClr val="0070C0"/>
              </a:solidFill>
            </a:endParaRPr>
          </a:p>
          <a:p>
            <a:pPr marL="0" lvl="2" indent="0" algn="ctr">
              <a:buNone/>
            </a:pPr>
            <a:r>
              <a:rPr lang="fr-FR" sz="5100" b="1" dirty="0" smtClean="0">
                <a:solidFill>
                  <a:srgbClr val="C00000"/>
                </a:solidFill>
              </a:rPr>
              <a:t>Aider </a:t>
            </a:r>
            <a:r>
              <a:rPr lang="fr-FR" sz="5100" b="1" dirty="0">
                <a:solidFill>
                  <a:srgbClr val="C00000"/>
                </a:solidFill>
              </a:rPr>
              <a:t>à la découverte des différentes disciplines du tir à </a:t>
            </a:r>
            <a:r>
              <a:rPr lang="fr-FR" sz="5100" b="1" dirty="0" smtClean="0">
                <a:solidFill>
                  <a:srgbClr val="C00000"/>
                </a:solidFill>
              </a:rPr>
              <a:t>l’arc </a:t>
            </a:r>
            <a:endParaRPr lang="fr-FR" sz="5100" b="1" dirty="0">
              <a:solidFill>
                <a:srgbClr val="C00000"/>
              </a:solidFill>
            </a:endParaRPr>
          </a:p>
          <a:p>
            <a:endParaRPr lang="fr-FR" dirty="0">
              <a:solidFill>
                <a:srgbClr val="C00000"/>
              </a:solidFill>
            </a:endParaRPr>
          </a:p>
        </p:txBody>
      </p:sp>
      <p:sp>
        <p:nvSpPr>
          <p:cNvPr id="2" name="Espace réservé du numéro de diapositive 1"/>
          <p:cNvSpPr>
            <a:spLocks noGrp="1"/>
          </p:cNvSpPr>
          <p:nvPr>
            <p:ph type="sldNum" sz="quarter" idx="12"/>
          </p:nvPr>
        </p:nvSpPr>
        <p:spPr/>
        <p:txBody>
          <a:bodyPr/>
          <a:lstStyle/>
          <a:p>
            <a:fld id="{95794E80-251A-4A70-BC60-22903CD8DE09}" type="slidenum">
              <a:rPr lang="fr-FR" smtClean="0"/>
              <a:t>31</a:t>
            </a:fld>
            <a:endParaRPr lang="fr-FR"/>
          </a:p>
        </p:txBody>
      </p:sp>
    </p:spTree>
    <p:extLst>
      <p:ext uri="{BB962C8B-B14F-4D97-AF65-F5344CB8AC3E}">
        <p14:creationId xmlns:p14="http://schemas.microsoft.com/office/powerpoint/2010/main" val="3568437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b="1" dirty="0">
                <a:solidFill>
                  <a:schemeClr val="accent6"/>
                </a:solidFill>
              </a:rPr>
              <a:t>L</a:t>
            </a:r>
            <a:r>
              <a:rPr lang="fr-FR" b="1" dirty="0" smtClean="0">
                <a:solidFill>
                  <a:schemeClr val="accent6"/>
                </a:solidFill>
              </a:rPr>
              <a:t>a </a:t>
            </a:r>
            <a:r>
              <a:rPr lang="fr-FR" b="1" dirty="0">
                <a:solidFill>
                  <a:schemeClr val="accent6"/>
                </a:solidFill>
              </a:rPr>
              <a:t>découverte des différentes disciplines du tir à l’arc</a:t>
            </a:r>
            <a:endParaRPr lang="fr-FR" dirty="0">
              <a:solidFill>
                <a:schemeClr val="accent6"/>
              </a:solidFill>
            </a:endParaRPr>
          </a:p>
        </p:txBody>
      </p:sp>
      <p:sp>
        <p:nvSpPr>
          <p:cNvPr id="3" name="Espace réservé du contenu 2"/>
          <p:cNvSpPr>
            <a:spLocks noGrp="1"/>
          </p:cNvSpPr>
          <p:nvPr>
            <p:ph idx="1"/>
          </p:nvPr>
        </p:nvSpPr>
        <p:spPr/>
        <p:txBody>
          <a:bodyPr>
            <a:normAutofit fontScale="92500" lnSpcReduction="10000"/>
          </a:bodyPr>
          <a:lstStyle/>
          <a:p>
            <a:pPr algn="just"/>
            <a:r>
              <a:rPr lang="fr-FR" dirty="0" smtClean="0">
                <a:solidFill>
                  <a:schemeClr val="tx2"/>
                </a:solidFill>
              </a:rPr>
              <a:t>Le tir classique est connu et reconnu par la fédération et s’ouvre un peu vers le grand public.</a:t>
            </a:r>
          </a:p>
          <a:p>
            <a:pPr marL="0" indent="0" algn="just">
              <a:buNone/>
            </a:pPr>
            <a:endParaRPr lang="fr-FR" dirty="0" smtClean="0">
              <a:solidFill>
                <a:schemeClr val="tx2"/>
              </a:solidFill>
            </a:endParaRPr>
          </a:p>
          <a:p>
            <a:pPr algn="just"/>
            <a:r>
              <a:rPr lang="fr-FR" dirty="0" smtClean="0">
                <a:solidFill>
                  <a:schemeClr val="tx2"/>
                </a:solidFill>
              </a:rPr>
              <a:t>Les autres disciplines du tir à l’arc n’étant pas « olympiques » sont peu ou pas connues du public, voire des archers eux-mêmes.</a:t>
            </a:r>
          </a:p>
          <a:p>
            <a:pPr marL="0" indent="0" algn="just">
              <a:buNone/>
            </a:pPr>
            <a:endParaRPr lang="fr-FR" dirty="0" smtClean="0">
              <a:solidFill>
                <a:schemeClr val="tx2"/>
              </a:solidFill>
            </a:endParaRPr>
          </a:p>
          <a:p>
            <a:pPr algn="just"/>
            <a:r>
              <a:rPr lang="fr-FR" dirty="0" smtClean="0">
                <a:solidFill>
                  <a:schemeClr val="tx2"/>
                </a:solidFill>
              </a:rPr>
              <a:t>Pour autant elles constituent un sport à part entière</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32</a:t>
            </a:fld>
            <a:endParaRPr lang="fr-FR"/>
          </a:p>
        </p:txBody>
      </p:sp>
    </p:spTree>
    <p:extLst>
      <p:ext uri="{BB962C8B-B14F-4D97-AF65-F5344CB8AC3E}">
        <p14:creationId xmlns:p14="http://schemas.microsoft.com/office/powerpoint/2010/main" val="268409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507288" cy="1143000"/>
          </a:xfrm>
        </p:spPr>
        <p:txBody>
          <a:bodyPr>
            <a:normAutofit fontScale="90000"/>
          </a:bodyPr>
          <a:lstStyle/>
          <a:p>
            <a:r>
              <a:rPr lang="fr-FR" b="1" dirty="0" smtClean="0">
                <a:solidFill>
                  <a:schemeClr val="accent6"/>
                </a:solidFill>
              </a:rPr>
              <a:t>La </a:t>
            </a:r>
            <a:r>
              <a:rPr lang="fr-FR" b="1" dirty="0">
                <a:solidFill>
                  <a:schemeClr val="accent6"/>
                </a:solidFill>
              </a:rPr>
              <a:t>découverte des différentes disciplines </a:t>
            </a:r>
            <a:r>
              <a:rPr lang="fr-FR" b="1" dirty="0" smtClean="0">
                <a:solidFill>
                  <a:schemeClr val="accent6"/>
                </a:solidFill>
              </a:rPr>
              <a:t>non olympiques du </a:t>
            </a:r>
            <a:r>
              <a:rPr lang="fr-FR" b="1" dirty="0">
                <a:solidFill>
                  <a:schemeClr val="accent6"/>
                </a:solidFill>
              </a:rPr>
              <a:t>tir à l’arc</a:t>
            </a:r>
            <a:endParaRPr lang="fr-FR" dirty="0">
              <a:solidFill>
                <a:schemeClr val="accent6"/>
              </a:solidFill>
            </a:endParaRPr>
          </a:p>
        </p:txBody>
      </p:sp>
      <p:sp>
        <p:nvSpPr>
          <p:cNvPr id="3" name="Espace réservé du contenu 2"/>
          <p:cNvSpPr>
            <a:spLocks noGrp="1"/>
          </p:cNvSpPr>
          <p:nvPr>
            <p:ph idx="1"/>
          </p:nvPr>
        </p:nvSpPr>
        <p:spPr>
          <a:xfrm>
            <a:off x="542296" y="2204864"/>
            <a:ext cx="8229600" cy="576065"/>
          </a:xfrm>
        </p:spPr>
        <p:txBody>
          <a:bodyPr>
            <a:normAutofit fontScale="25000" lnSpcReduction="20000"/>
          </a:bodyPr>
          <a:lstStyle/>
          <a:p>
            <a:pPr marL="0" indent="0">
              <a:buNone/>
            </a:pPr>
            <a:endParaRPr lang="fr-FR" dirty="0" smtClean="0"/>
          </a:p>
          <a:p>
            <a:pPr marL="0" indent="0" algn="ctr">
              <a:buNone/>
            </a:pPr>
            <a:r>
              <a:rPr lang="fr-FR" sz="11200" dirty="0" smtClean="0">
                <a:solidFill>
                  <a:schemeClr val="tx2"/>
                </a:solidFill>
              </a:rPr>
              <a:t>Ces </a:t>
            </a:r>
            <a:r>
              <a:rPr lang="fr-FR" sz="11200" dirty="0">
                <a:solidFill>
                  <a:schemeClr val="tx2"/>
                </a:solidFill>
              </a:rPr>
              <a:t>disciplines regroupent </a:t>
            </a:r>
            <a:r>
              <a:rPr lang="fr-FR" sz="11200" dirty="0" smtClean="0">
                <a:solidFill>
                  <a:schemeClr val="tx2"/>
                </a:solidFill>
              </a:rPr>
              <a:t>les armes suivantes:</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33</a:t>
            </a:fld>
            <a:endParaRPr lang="fr-FR"/>
          </a:p>
        </p:txBody>
      </p:sp>
      <p:sp>
        <p:nvSpPr>
          <p:cNvPr id="6" name="ZoneTexte 5"/>
          <p:cNvSpPr txBox="1"/>
          <p:nvPr/>
        </p:nvSpPr>
        <p:spPr>
          <a:xfrm>
            <a:off x="467544" y="3140968"/>
            <a:ext cx="3024336" cy="584775"/>
          </a:xfrm>
          <a:prstGeom prst="rect">
            <a:avLst/>
          </a:prstGeom>
          <a:noFill/>
        </p:spPr>
        <p:txBody>
          <a:bodyPr wrap="square" rtlCol="0">
            <a:spAutoFit/>
          </a:bodyPr>
          <a:lstStyle/>
          <a:p>
            <a:r>
              <a:rPr lang="fr-FR" sz="3200" dirty="0" smtClean="0">
                <a:solidFill>
                  <a:srgbClr val="FFFF00"/>
                </a:solidFill>
              </a:rPr>
              <a:t>L’arc à poulies</a:t>
            </a:r>
            <a:endParaRPr lang="fr-FR" sz="3200" dirty="0">
              <a:solidFill>
                <a:srgbClr val="FFFF00"/>
              </a:solidFill>
            </a:endParaRPr>
          </a:p>
        </p:txBody>
      </p:sp>
      <p:sp>
        <p:nvSpPr>
          <p:cNvPr id="9" name="ZoneTexte 8"/>
          <p:cNvSpPr txBox="1"/>
          <p:nvPr/>
        </p:nvSpPr>
        <p:spPr>
          <a:xfrm>
            <a:off x="4827080" y="5343209"/>
            <a:ext cx="2880320" cy="584775"/>
          </a:xfrm>
          <a:prstGeom prst="rect">
            <a:avLst/>
          </a:prstGeom>
          <a:noFill/>
        </p:spPr>
        <p:txBody>
          <a:bodyPr wrap="square" rtlCol="0">
            <a:spAutoFit/>
          </a:bodyPr>
          <a:lstStyle/>
          <a:p>
            <a:pPr algn="ctr"/>
            <a:r>
              <a:rPr lang="fr-FR" sz="3200" dirty="0" smtClean="0">
                <a:solidFill>
                  <a:srgbClr val="FFFF00"/>
                </a:solidFill>
              </a:rPr>
              <a:t>Les arcs nus</a:t>
            </a:r>
            <a:endParaRPr lang="fr-FR" sz="3200" dirty="0">
              <a:solidFill>
                <a:srgbClr val="FFFF00"/>
              </a:solidFill>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07" y="3277725"/>
            <a:ext cx="3803569" cy="2852677"/>
          </a:xfrm>
          <a:prstGeom prst="rect">
            <a:avLst/>
          </a:prstGeom>
        </p:spPr>
      </p:pic>
      <p:sp>
        <p:nvSpPr>
          <p:cNvPr id="11" name="ZoneTexte 10"/>
          <p:cNvSpPr txBox="1"/>
          <p:nvPr/>
        </p:nvSpPr>
        <p:spPr>
          <a:xfrm>
            <a:off x="1983272" y="5013176"/>
            <a:ext cx="2588728" cy="923330"/>
          </a:xfrm>
          <a:prstGeom prst="rect">
            <a:avLst/>
          </a:prstGeom>
          <a:noFill/>
        </p:spPr>
        <p:txBody>
          <a:bodyPr wrap="square" rtlCol="0">
            <a:spAutoFit/>
          </a:bodyPr>
          <a:lstStyle/>
          <a:p>
            <a:r>
              <a:rPr lang="fr-FR" b="1" dirty="0" smtClean="0">
                <a:solidFill>
                  <a:srgbClr val="FFC000"/>
                </a:solidFill>
              </a:rPr>
              <a:t>Olivier GARNIER AU CHAMPIONNAT DE France à COUTANCE</a:t>
            </a:r>
            <a:endParaRPr lang="fr-FR" b="1" dirty="0">
              <a:solidFill>
                <a:srgbClr val="FFC000"/>
              </a:solidFill>
            </a:endParaRPr>
          </a:p>
        </p:txBody>
      </p:sp>
      <p:sp>
        <p:nvSpPr>
          <p:cNvPr id="12" name="ZoneTexte 11"/>
          <p:cNvSpPr txBox="1"/>
          <p:nvPr/>
        </p:nvSpPr>
        <p:spPr>
          <a:xfrm>
            <a:off x="1383828" y="3293367"/>
            <a:ext cx="2542812" cy="584775"/>
          </a:xfrm>
          <a:prstGeom prst="rect">
            <a:avLst/>
          </a:prstGeom>
          <a:noFill/>
        </p:spPr>
        <p:txBody>
          <a:bodyPr wrap="none" rtlCol="0">
            <a:spAutoFit/>
          </a:bodyPr>
          <a:lstStyle/>
          <a:p>
            <a:r>
              <a:rPr lang="fr-FR" sz="3200" b="1" dirty="0" smtClean="0">
                <a:solidFill>
                  <a:srgbClr val="FFFF00"/>
                </a:solidFill>
              </a:rPr>
              <a:t>L’arc à poulies</a:t>
            </a:r>
            <a:endParaRPr lang="fr-FR" sz="3200" b="1" dirty="0">
              <a:solidFill>
                <a:srgbClr val="FFFF00"/>
              </a:solidFill>
            </a:endParaRPr>
          </a:p>
        </p:txBody>
      </p:sp>
      <p:pic>
        <p:nvPicPr>
          <p:cNvPr id="16" name="Image 15"/>
          <p:cNvPicPr>
            <a:picLocks noChangeAspect="1"/>
          </p:cNvPicPr>
          <p:nvPr/>
        </p:nvPicPr>
        <p:blipFill rotWithShape="1">
          <a:blip r:embed="rId3" cstate="print">
            <a:extLst>
              <a:ext uri="{28A0092B-C50C-407E-A947-70E740481C1C}">
                <a14:useLocalDpi xmlns:a14="http://schemas.microsoft.com/office/drawing/2010/main" val="0"/>
              </a:ext>
            </a:extLst>
          </a:blip>
          <a:srcRect l="14898" t="8553"/>
          <a:stretch/>
        </p:blipFill>
        <p:spPr>
          <a:xfrm>
            <a:off x="4865940" y="3295501"/>
            <a:ext cx="3932489" cy="2817123"/>
          </a:xfrm>
          <a:prstGeom prst="rect">
            <a:avLst/>
          </a:prstGeom>
        </p:spPr>
      </p:pic>
      <p:sp>
        <p:nvSpPr>
          <p:cNvPr id="17" name="ZoneTexte 16"/>
          <p:cNvSpPr txBox="1"/>
          <p:nvPr/>
        </p:nvSpPr>
        <p:spPr>
          <a:xfrm>
            <a:off x="5830081" y="3433355"/>
            <a:ext cx="2880320" cy="584775"/>
          </a:xfrm>
          <a:prstGeom prst="rect">
            <a:avLst/>
          </a:prstGeom>
          <a:noFill/>
        </p:spPr>
        <p:txBody>
          <a:bodyPr wrap="square" rtlCol="0">
            <a:spAutoFit/>
          </a:bodyPr>
          <a:lstStyle/>
          <a:p>
            <a:pPr algn="ctr"/>
            <a:r>
              <a:rPr lang="fr-FR" sz="3200" dirty="0" smtClean="0">
                <a:solidFill>
                  <a:srgbClr val="FFFF00"/>
                </a:solidFill>
              </a:rPr>
              <a:t>Les arcs nus</a:t>
            </a:r>
            <a:endParaRPr lang="fr-FR" sz="3200" dirty="0">
              <a:solidFill>
                <a:srgbClr val="FFFF00"/>
              </a:solidFill>
            </a:endParaRPr>
          </a:p>
        </p:txBody>
      </p:sp>
      <p:sp>
        <p:nvSpPr>
          <p:cNvPr id="18" name="ZoneTexte 17"/>
          <p:cNvSpPr txBox="1"/>
          <p:nvPr/>
        </p:nvSpPr>
        <p:spPr>
          <a:xfrm>
            <a:off x="4944232" y="3969180"/>
            <a:ext cx="3854197" cy="369332"/>
          </a:xfrm>
          <a:prstGeom prst="rect">
            <a:avLst/>
          </a:prstGeom>
          <a:noFill/>
        </p:spPr>
        <p:txBody>
          <a:bodyPr wrap="none" rtlCol="0">
            <a:spAutoFit/>
          </a:bodyPr>
          <a:lstStyle/>
          <a:p>
            <a:r>
              <a:rPr lang="fr-FR" b="1" dirty="0" smtClean="0">
                <a:solidFill>
                  <a:srgbClr val="FFFF00"/>
                </a:solidFill>
              </a:rPr>
              <a:t>Comportent : 3d, Nature et campagne</a:t>
            </a:r>
            <a:endParaRPr lang="fr-FR" b="1" dirty="0">
              <a:solidFill>
                <a:srgbClr val="FFFF00"/>
              </a:solidFill>
            </a:endParaRPr>
          </a:p>
        </p:txBody>
      </p:sp>
    </p:spTree>
    <p:extLst>
      <p:ext uri="{BB962C8B-B14F-4D97-AF65-F5344CB8AC3E}">
        <p14:creationId xmlns:p14="http://schemas.microsoft.com/office/powerpoint/2010/main" val="19065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barn(inVertic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barn(inVertical)">
                                      <p:cBhvr>
                                        <p:cTn id="2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892480" cy="1143000"/>
          </a:xfrm>
        </p:spPr>
        <p:txBody>
          <a:bodyPr>
            <a:normAutofit fontScale="90000"/>
          </a:bodyPr>
          <a:lstStyle/>
          <a:p>
            <a:r>
              <a:rPr lang="fr-FR" b="1" dirty="0">
                <a:solidFill>
                  <a:schemeClr val="accent6"/>
                </a:solidFill>
              </a:rPr>
              <a:t>La découverte des différentes disciplines non olympiques du tir à l’arc</a:t>
            </a:r>
            <a:endParaRPr lang="fr-FR" dirty="0"/>
          </a:p>
        </p:txBody>
      </p:sp>
      <p:sp>
        <p:nvSpPr>
          <p:cNvPr id="3" name="Espace réservé du contenu 2"/>
          <p:cNvSpPr>
            <a:spLocks noGrp="1"/>
          </p:cNvSpPr>
          <p:nvPr>
            <p:ph idx="1"/>
          </p:nvPr>
        </p:nvSpPr>
        <p:spPr/>
        <p:txBody>
          <a:bodyPr>
            <a:normAutofit fontScale="85000" lnSpcReduction="10000"/>
          </a:bodyPr>
          <a:lstStyle/>
          <a:p>
            <a:pPr marL="228600" lvl="2"/>
            <a:r>
              <a:rPr lang="fr-FR" sz="4000" dirty="0" smtClean="0">
                <a:solidFill>
                  <a:srgbClr val="FF0000"/>
                </a:solidFill>
              </a:rPr>
              <a:t>2014/2015: </a:t>
            </a:r>
            <a:r>
              <a:rPr lang="fr-FR" dirty="0" smtClean="0">
                <a:solidFill>
                  <a:schemeClr val="tx2"/>
                </a:solidFill>
              </a:rPr>
              <a:t>structuration d’un groupe 3D avec création d’une équipe …..</a:t>
            </a:r>
          </a:p>
          <a:p>
            <a:pPr marL="228600" lvl="2"/>
            <a:r>
              <a:rPr lang="fr-FR" sz="4000" dirty="0" smtClean="0">
                <a:solidFill>
                  <a:srgbClr val="FF0000"/>
                </a:solidFill>
              </a:rPr>
              <a:t>Projets et objectifs</a:t>
            </a:r>
            <a:endParaRPr lang="fr-FR" sz="4000" dirty="0">
              <a:solidFill>
                <a:srgbClr val="FF0000"/>
              </a:solidFill>
            </a:endParaRPr>
          </a:p>
          <a:p>
            <a:pPr marL="800100" lvl="3" indent="-342900">
              <a:buFont typeface="Wingdings"/>
              <a:buChar char="Ø"/>
            </a:pPr>
            <a:r>
              <a:rPr lang="fr-FR" dirty="0" smtClean="0">
                <a:solidFill>
                  <a:schemeClr val="tx2"/>
                </a:solidFill>
              </a:rPr>
              <a:t>2014/2015: détection des archers intéressés, entraînement, renforcement de l’équipe: aujourd’hui cet objectif n’est pas atteint, les efforts de formation et d’information étant porté sur l’axe prioritaire de la Compagnie qu’est le FITA</a:t>
            </a:r>
          </a:p>
          <a:p>
            <a:pPr marL="800100" lvl="3" indent="-342900">
              <a:buFont typeface="Wingdings"/>
              <a:buChar char="Ø"/>
            </a:pPr>
            <a:r>
              <a:rPr lang="fr-FR" dirty="0" smtClean="0">
                <a:solidFill>
                  <a:schemeClr val="tx2"/>
                </a:solidFill>
                <a:sym typeface="Wingdings"/>
              </a:rPr>
              <a:t>Actions de découverte du tir en campagne (été 2015)</a:t>
            </a:r>
          </a:p>
          <a:p>
            <a:pPr marL="1257300" lvl="4" indent="-342900">
              <a:buFont typeface="Wingdings"/>
              <a:buChar char="Ø"/>
            </a:pPr>
            <a:r>
              <a:rPr lang="fr-FR" b="1" dirty="0">
                <a:solidFill>
                  <a:srgbClr val="00B050"/>
                </a:solidFill>
              </a:rPr>
              <a:t>Ces objectifs ont été </a:t>
            </a:r>
            <a:r>
              <a:rPr lang="fr-FR" b="1" dirty="0" smtClean="0">
                <a:solidFill>
                  <a:srgbClr val="00B050"/>
                </a:solidFill>
              </a:rPr>
              <a:t>atteint mais restent limités à un petit groupe (2 personnes)</a:t>
            </a:r>
            <a:endParaRPr lang="fr-FR" b="1" dirty="0">
              <a:solidFill>
                <a:srgbClr val="00B050"/>
              </a:solidFill>
            </a:endParaRPr>
          </a:p>
          <a:p>
            <a:pPr marL="800100" lvl="3" indent="-342900">
              <a:buFont typeface="Wingdings"/>
              <a:buChar char="Ø"/>
            </a:pPr>
            <a:r>
              <a:rPr lang="fr-FR" dirty="0" smtClean="0">
                <a:solidFill>
                  <a:schemeClr val="tx2"/>
                </a:solidFill>
              </a:rPr>
              <a:t>2015/2016: montée des scores personnels, positionnement sur le circuit régional et national</a:t>
            </a:r>
          </a:p>
          <a:p>
            <a:pPr marL="1257300" lvl="4" indent="-342900">
              <a:buFont typeface="Wingdings" panose="05000000000000000000" pitchFamily="2" charset="2"/>
              <a:buChar char="Ø"/>
            </a:pPr>
            <a:r>
              <a:rPr lang="fr-FR" dirty="0">
                <a:solidFill>
                  <a:srgbClr val="FF0000"/>
                </a:solidFill>
              </a:rPr>
              <a:t>Le changement d’objectif d’un des membres de l’équipe remet en cause cet objectif et montre la fragilité d’un groupe insuffisant en nombre</a:t>
            </a:r>
          </a:p>
          <a:p>
            <a:pPr marL="800100" lvl="3" indent="-342900">
              <a:buFont typeface="Wingdings" panose="05000000000000000000" pitchFamily="2" charset="2"/>
              <a:buChar char="Ø"/>
            </a:pPr>
            <a:r>
              <a:rPr lang="fr-FR" dirty="0" smtClean="0">
                <a:solidFill>
                  <a:schemeClr val="tx2"/>
                </a:solidFill>
              </a:rPr>
              <a:t>2016/2017 : ?</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34</a:t>
            </a:fld>
            <a:endParaRPr lang="fr-FR"/>
          </a:p>
        </p:txBody>
      </p:sp>
    </p:spTree>
    <p:extLst>
      <p:ext uri="{BB962C8B-B14F-4D97-AF65-F5344CB8AC3E}">
        <p14:creationId xmlns:p14="http://schemas.microsoft.com/office/powerpoint/2010/main" val="38938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856984" cy="1143000"/>
          </a:xfrm>
        </p:spPr>
        <p:txBody>
          <a:bodyPr>
            <a:normAutofit fontScale="90000"/>
          </a:bodyPr>
          <a:lstStyle/>
          <a:p>
            <a:r>
              <a:rPr lang="fr-FR" b="1" dirty="0">
                <a:solidFill>
                  <a:schemeClr val="accent6"/>
                </a:solidFill>
              </a:rPr>
              <a:t>La découverte des différentes disciplines non olympiques du tir à l’arc</a:t>
            </a:r>
            <a:endParaRPr lang="fr-FR" dirty="0"/>
          </a:p>
        </p:txBody>
      </p:sp>
      <p:sp>
        <p:nvSpPr>
          <p:cNvPr id="3" name="Espace réservé du contenu 2"/>
          <p:cNvSpPr>
            <a:spLocks noGrp="1"/>
          </p:cNvSpPr>
          <p:nvPr>
            <p:ph idx="1"/>
          </p:nvPr>
        </p:nvSpPr>
        <p:spPr>
          <a:xfrm>
            <a:off x="457200" y="1600200"/>
            <a:ext cx="8229600" cy="4781128"/>
          </a:xfrm>
        </p:spPr>
        <p:txBody>
          <a:bodyPr>
            <a:normAutofit/>
          </a:bodyPr>
          <a:lstStyle/>
          <a:p>
            <a:pPr marL="228600" lvl="2" algn="just"/>
            <a:r>
              <a:rPr lang="fr-FR" sz="4000" dirty="0">
                <a:solidFill>
                  <a:srgbClr val="FF0000"/>
                </a:solidFill>
              </a:rPr>
              <a:t>En </a:t>
            </a:r>
            <a:r>
              <a:rPr lang="fr-FR" sz="4000" dirty="0" smtClean="0">
                <a:solidFill>
                  <a:srgbClr val="FF0000"/>
                </a:solidFill>
              </a:rPr>
              <a:t>projet </a:t>
            </a:r>
            <a:r>
              <a:rPr lang="fr-FR" dirty="0">
                <a:solidFill>
                  <a:schemeClr val="tx2"/>
                </a:solidFill>
              </a:rPr>
              <a:t>L</a:t>
            </a:r>
            <a:r>
              <a:rPr lang="fr-FR" dirty="0" smtClean="0">
                <a:solidFill>
                  <a:schemeClr val="tx2"/>
                </a:solidFill>
              </a:rPr>
              <a:t>a mise en place d’installation permettant l’apprentissage du maximum de positions de tir spécifique au tir 3D</a:t>
            </a:r>
          </a:p>
          <a:p>
            <a:pPr marL="342900" lvl="2" indent="-342900" algn="just">
              <a:buFont typeface="Wingdings" panose="05000000000000000000" pitchFamily="2" charset="2"/>
              <a:buChar char="Ø"/>
            </a:pPr>
            <a:r>
              <a:rPr lang="fr-FR" dirty="0" smtClean="0">
                <a:solidFill>
                  <a:srgbClr val="FF0000"/>
                </a:solidFill>
              </a:rPr>
              <a:t>Projet non abouti faute de prise en charge. Celui-ci devrait néanmoins voir sa réalisation dès la prochaine saison sous la forme d’un parcours d’entraînement </a:t>
            </a:r>
          </a:p>
          <a:p>
            <a:endParaRPr lang="fr-FR" dirty="0"/>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35</a:t>
            </a:fld>
            <a:endParaRPr lang="fr-FR"/>
          </a:p>
        </p:txBody>
      </p:sp>
    </p:spTree>
    <p:extLst>
      <p:ext uri="{BB962C8B-B14F-4D97-AF65-F5344CB8AC3E}">
        <p14:creationId xmlns:p14="http://schemas.microsoft.com/office/powerpoint/2010/main" val="400523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0" lvl="2" indent="0" algn="just">
              <a:buNone/>
            </a:pPr>
            <a:endParaRPr lang="fr-FR" sz="5100" b="1" dirty="0" smtClean="0">
              <a:solidFill>
                <a:srgbClr val="0070C0"/>
              </a:solidFill>
            </a:endParaRPr>
          </a:p>
          <a:p>
            <a:pPr marL="0" lvl="2" indent="0" algn="just">
              <a:buNone/>
            </a:pPr>
            <a:endParaRPr lang="fr-FR" sz="5100" b="1" dirty="0">
              <a:solidFill>
                <a:srgbClr val="0070C0"/>
              </a:solidFill>
            </a:endParaRPr>
          </a:p>
          <a:p>
            <a:pPr marL="0" lvl="2" indent="0" algn="ctr">
              <a:buNone/>
            </a:pPr>
            <a:r>
              <a:rPr lang="fr-FR" sz="5100" b="1" dirty="0" smtClean="0">
                <a:solidFill>
                  <a:schemeClr val="accent6"/>
                </a:solidFill>
              </a:rPr>
              <a:t>Renforcer </a:t>
            </a:r>
            <a:r>
              <a:rPr lang="fr-FR" sz="5100" b="1" dirty="0">
                <a:solidFill>
                  <a:schemeClr val="accent6"/>
                </a:solidFill>
              </a:rPr>
              <a:t>la présence de nos membres au sein des structures de la </a:t>
            </a:r>
            <a:r>
              <a:rPr lang="fr-FR" sz="5100" b="1" dirty="0" smtClean="0">
                <a:solidFill>
                  <a:schemeClr val="accent6"/>
                </a:solidFill>
              </a:rPr>
              <a:t>fédération</a:t>
            </a:r>
            <a:r>
              <a:rPr lang="fr-FR" sz="5100" b="1" dirty="0" smtClean="0">
                <a:solidFill>
                  <a:srgbClr val="0070C0"/>
                </a:solidFill>
              </a:rPr>
              <a:t> </a:t>
            </a:r>
            <a:endParaRPr lang="fr-FR" sz="5100" b="1" dirty="0">
              <a:solidFill>
                <a:srgbClr val="0070C0"/>
              </a:solidFill>
            </a:endParaRPr>
          </a:p>
          <a:p>
            <a:endParaRPr lang="fr-FR" dirty="0"/>
          </a:p>
        </p:txBody>
      </p:sp>
      <p:sp>
        <p:nvSpPr>
          <p:cNvPr id="2" name="Espace réservé du numéro de diapositive 1"/>
          <p:cNvSpPr>
            <a:spLocks noGrp="1"/>
          </p:cNvSpPr>
          <p:nvPr>
            <p:ph type="sldNum" sz="quarter" idx="12"/>
          </p:nvPr>
        </p:nvSpPr>
        <p:spPr/>
        <p:txBody>
          <a:bodyPr/>
          <a:lstStyle/>
          <a:p>
            <a:fld id="{95794E80-251A-4A70-BC60-22903CD8DE09}" type="slidenum">
              <a:rPr lang="fr-FR" smtClean="0"/>
              <a:t>36</a:t>
            </a:fld>
            <a:endParaRPr lang="fr-FR"/>
          </a:p>
        </p:txBody>
      </p:sp>
    </p:spTree>
    <p:extLst>
      <p:ext uri="{BB962C8B-B14F-4D97-AF65-F5344CB8AC3E}">
        <p14:creationId xmlns:p14="http://schemas.microsoft.com/office/powerpoint/2010/main" val="3187388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6"/>
                </a:solidFill>
              </a:rPr>
              <a:t>Présence dans les structures</a:t>
            </a:r>
            <a:endParaRPr lang="fr-FR" b="1" dirty="0">
              <a:solidFill>
                <a:schemeClr val="accent6"/>
              </a:solidFill>
            </a:endParaRPr>
          </a:p>
        </p:txBody>
      </p:sp>
      <p:sp>
        <p:nvSpPr>
          <p:cNvPr id="3" name="Espace réservé du contenu 2"/>
          <p:cNvSpPr>
            <a:spLocks noGrp="1"/>
          </p:cNvSpPr>
          <p:nvPr>
            <p:ph idx="1"/>
          </p:nvPr>
        </p:nvSpPr>
        <p:spPr/>
        <p:txBody>
          <a:bodyPr>
            <a:normAutofit fontScale="92500" lnSpcReduction="10000"/>
          </a:bodyPr>
          <a:lstStyle/>
          <a:p>
            <a:pPr algn="just"/>
            <a:r>
              <a:rPr lang="fr-FR" dirty="0" smtClean="0">
                <a:solidFill>
                  <a:schemeClr val="tx2"/>
                </a:solidFill>
              </a:rPr>
              <a:t>Rappel des structures de la FFTA </a:t>
            </a:r>
          </a:p>
          <a:p>
            <a:pPr lvl="1" algn="just"/>
            <a:r>
              <a:rPr lang="fr-FR" dirty="0" smtClean="0">
                <a:solidFill>
                  <a:schemeClr val="tx2"/>
                </a:solidFill>
              </a:rPr>
              <a:t>Les structures de la fédération sont pyramidales</a:t>
            </a:r>
          </a:p>
          <a:p>
            <a:pPr lvl="2" algn="just"/>
            <a:r>
              <a:rPr lang="fr-FR" dirty="0" smtClean="0">
                <a:solidFill>
                  <a:schemeClr val="tx2"/>
                </a:solidFill>
              </a:rPr>
              <a:t>Comité Départemental 71</a:t>
            </a:r>
          </a:p>
          <a:p>
            <a:pPr lvl="2" algn="just"/>
            <a:r>
              <a:rPr lang="fr-FR" dirty="0" smtClean="0">
                <a:solidFill>
                  <a:schemeClr val="tx2"/>
                </a:solidFill>
              </a:rPr>
              <a:t>Ligue de Bourgogne </a:t>
            </a:r>
          </a:p>
          <a:p>
            <a:pPr lvl="2" algn="just"/>
            <a:r>
              <a:rPr lang="fr-FR" dirty="0" smtClean="0">
                <a:solidFill>
                  <a:schemeClr val="tx2"/>
                </a:solidFill>
              </a:rPr>
              <a:t>Fédération</a:t>
            </a:r>
          </a:p>
          <a:p>
            <a:pPr lvl="1" algn="just"/>
            <a:r>
              <a:rPr lang="fr-FR" dirty="0" smtClean="0">
                <a:solidFill>
                  <a:schemeClr val="tx2"/>
                </a:solidFill>
              </a:rPr>
              <a:t>Pour chaque la présence peut se caractériser par :</a:t>
            </a:r>
          </a:p>
          <a:p>
            <a:pPr lvl="2" algn="just"/>
            <a:r>
              <a:rPr lang="fr-FR" dirty="0" smtClean="0">
                <a:solidFill>
                  <a:schemeClr val="tx2"/>
                </a:solidFill>
              </a:rPr>
              <a:t>Une participation au bureau</a:t>
            </a:r>
          </a:p>
          <a:p>
            <a:pPr lvl="2" algn="just"/>
            <a:r>
              <a:rPr lang="fr-FR" dirty="0" smtClean="0">
                <a:solidFill>
                  <a:schemeClr val="tx2"/>
                </a:solidFill>
              </a:rPr>
              <a:t>Une participation au comité directeur (ou Conseil d’Administration)</a:t>
            </a:r>
          </a:p>
          <a:p>
            <a:pPr lvl="2" algn="just"/>
            <a:r>
              <a:rPr lang="fr-FR" dirty="0" smtClean="0">
                <a:solidFill>
                  <a:schemeClr val="tx2"/>
                </a:solidFill>
              </a:rPr>
              <a:t>Une participation aux commissions (sportives, formations, etc.)</a:t>
            </a:r>
            <a:endParaRPr lang="fr-FR" dirty="0">
              <a:solidFill>
                <a:schemeClr val="tx2"/>
              </a:solidFill>
            </a:endParaRP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37</a:t>
            </a:fld>
            <a:endParaRPr lang="fr-FR"/>
          </a:p>
        </p:txBody>
      </p:sp>
    </p:spTree>
    <p:extLst>
      <p:ext uri="{BB962C8B-B14F-4D97-AF65-F5344CB8AC3E}">
        <p14:creationId xmlns:p14="http://schemas.microsoft.com/office/powerpoint/2010/main" val="82751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down)">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down)">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6"/>
                </a:solidFill>
              </a:rPr>
              <a:t>Présence dans les structures</a:t>
            </a:r>
          </a:p>
        </p:txBody>
      </p:sp>
      <p:sp>
        <p:nvSpPr>
          <p:cNvPr id="3" name="Espace réservé du contenu 2"/>
          <p:cNvSpPr>
            <a:spLocks noGrp="1"/>
          </p:cNvSpPr>
          <p:nvPr>
            <p:ph idx="1"/>
          </p:nvPr>
        </p:nvSpPr>
        <p:spPr>
          <a:xfrm>
            <a:off x="457200" y="1600200"/>
            <a:ext cx="8507288" cy="4525963"/>
          </a:xfrm>
        </p:spPr>
        <p:txBody>
          <a:bodyPr>
            <a:normAutofit fontScale="62500" lnSpcReduction="20000"/>
          </a:bodyPr>
          <a:lstStyle/>
          <a:p>
            <a:pPr algn="just"/>
            <a:r>
              <a:rPr lang="fr-FR" dirty="0" smtClean="0">
                <a:solidFill>
                  <a:schemeClr val="tx2"/>
                </a:solidFill>
              </a:rPr>
              <a:t>Aujourd’hui nous sommes présents :</a:t>
            </a:r>
          </a:p>
          <a:p>
            <a:pPr lvl="1" algn="just"/>
            <a:r>
              <a:rPr lang="fr-FR" dirty="0" smtClean="0">
                <a:solidFill>
                  <a:schemeClr val="tx2"/>
                </a:solidFill>
              </a:rPr>
              <a:t>Au comité directeur du C.D.71</a:t>
            </a:r>
          </a:p>
          <a:p>
            <a:pPr lvl="1" algn="just"/>
            <a:r>
              <a:rPr lang="fr-FR" dirty="0" smtClean="0">
                <a:solidFill>
                  <a:schemeClr val="tx2"/>
                </a:solidFill>
              </a:rPr>
              <a:t>Au Comité Directeur de la Ligue </a:t>
            </a:r>
          </a:p>
          <a:p>
            <a:pPr lvl="1" algn="just"/>
            <a:endParaRPr lang="fr-FR" dirty="0">
              <a:solidFill>
                <a:schemeClr val="tx2"/>
              </a:solidFill>
            </a:endParaRPr>
          </a:p>
          <a:p>
            <a:pPr marL="457200" lvl="1" indent="0" algn="just">
              <a:buNone/>
            </a:pPr>
            <a:r>
              <a:rPr lang="fr-FR" dirty="0" smtClean="0">
                <a:solidFill>
                  <a:schemeClr val="tx2"/>
                </a:solidFill>
              </a:rPr>
              <a:t>Il reste beaucoup de postes à pourvoir et de candidats potentiels aux élections à déterminer</a:t>
            </a:r>
          </a:p>
          <a:p>
            <a:pPr marL="457200" lvl="1" indent="0" algn="just">
              <a:buNone/>
            </a:pPr>
            <a:r>
              <a:rPr lang="fr-FR" dirty="0" smtClean="0">
                <a:solidFill>
                  <a:schemeClr val="tx2"/>
                </a:solidFill>
              </a:rPr>
              <a:t>Les candidats au bénévolat auprès des structures de la fédération ne se bouscule pas !! Ceci est tout à fait compréhensible, la Compagnie état déjà par elle consommatrice d’un temps important.</a:t>
            </a:r>
          </a:p>
          <a:p>
            <a:pPr marL="457200" lvl="1" indent="0" algn="just">
              <a:buNone/>
            </a:pPr>
            <a:r>
              <a:rPr lang="fr-FR" dirty="0" smtClean="0">
                <a:solidFill>
                  <a:schemeClr val="tx2"/>
                </a:solidFill>
              </a:rPr>
              <a:t>Pourtant à terme, il reste nécessaire que les membres de la Compagnie soient investi dans les structures départementales et régionales, tant pour peser sur les orientations des ces instances que pour répondre à la responsabilité de la Compagnie, 1</a:t>
            </a:r>
            <a:r>
              <a:rPr lang="fr-FR" baseline="30000" dirty="0" smtClean="0">
                <a:solidFill>
                  <a:schemeClr val="tx2"/>
                </a:solidFill>
              </a:rPr>
              <a:t>ère</a:t>
            </a:r>
            <a:r>
              <a:rPr lang="fr-FR" dirty="0" smtClean="0">
                <a:solidFill>
                  <a:schemeClr val="tx2"/>
                </a:solidFill>
              </a:rPr>
              <a:t> association de tir à l’arc en Bourgogne et peut être même dans le cadre de la futur région BOURGOGNE / FRANCHE COMTE;</a:t>
            </a:r>
          </a:p>
          <a:p>
            <a:pPr marL="457200" lvl="1" indent="0" algn="just">
              <a:buNone/>
            </a:pPr>
            <a:r>
              <a:rPr lang="fr-FR" b="1" dirty="0" smtClean="0">
                <a:solidFill>
                  <a:srgbClr val="008000"/>
                </a:solidFill>
              </a:rPr>
              <a:t>Il n’est pas nécessaire d’être compétiteurs pour s’investir dans ces structures et j’appel toute les bonnes volontés qui voudraient me rejoindre dans cette démarche</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38</a:t>
            </a:fld>
            <a:endParaRPr lang="fr-FR"/>
          </a:p>
        </p:txBody>
      </p:sp>
    </p:spTree>
    <p:extLst>
      <p:ext uri="{BB962C8B-B14F-4D97-AF65-F5344CB8AC3E}">
        <p14:creationId xmlns:p14="http://schemas.microsoft.com/office/powerpoint/2010/main" val="200855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6"/>
                </a:solidFill>
              </a:rPr>
              <a:t>Présence dans les structures</a:t>
            </a:r>
            <a:endParaRPr lang="fr-FR" dirty="0"/>
          </a:p>
        </p:txBody>
      </p:sp>
      <p:sp>
        <p:nvSpPr>
          <p:cNvPr id="3" name="Espace réservé du contenu 2"/>
          <p:cNvSpPr>
            <a:spLocks noGrp="1"/>
          </p:cNvSpPr>
          <p:nvPr>
            <p:ph idx="1"/>
          </p:nvPr>
        </p:nvSpPr>
        <p:spPr/>
        <p:txBody>
          <a:bodyPr/>
          <a:lstStyle/>
          <a:p>
            <a:r>
              <a:rPr lang="fr-FR" dirty="0" smtClean="0">
                <a:solidFill>
                  <a:schemeClr val="tx2"/>
                </a:solidFill>
              </a:rPr>
              <a:t>Structure des fédérations affiliées à la FFTA par voie de partenariat.</a:t>
            </a:r>
          </a:p>
          <a:p>
            <a:pPr lvl="1"/>
            <a:r>
              <a:rPr lang="fr-FR" dirty="0" smtClean="0">
                <a:solidFill>
                  <a:schemeClr val="tx2"/>
                </a:solidFill>
              </a:rPr>
              <a:t>Comme nous l’avons évoqué, nous sommes affiliés à la FFH et à la FFSA, mais nous n’avons aucun représentant élu dans ces structures.</a:t>
            </a:r>
          </a:p>
          <a:p>
            <a:pPr lvl="1"/>
            <a:r>
              <a:rPr lang="fr-FR" dirty="0" smtClean="0">
                <a:solidFill>
                  <a:schemeClr val="tx2"/>
                </a:solidFill>
              </a:rPr>
              <a:t>Nous devrons inscrire pour les années à venir la possibilité de désignation de représentation aux élections de ces structures</a:t>
            </a:r>
            <a:endParaRPr lang="fr-FR" dirty="0">
              <a:solidFill>
                <a:schemeClr val="tx2"/>
              </a:solidFill>
            </a:endParaRP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39</a:t>
            </a:fld>
            <a:endParaRPr lang="fr-FR"/>
          </a:p>
        </p:txBody>
      </p:sp>
    </p:spTree>
    <p:extLst>
      <p:ext uri="{BB962C8B-B14F-4D97-AF65-F5344CB8AC3E}">
        <p14:creationId xmlns:p14="http://schemas.microsoft.com/office/powerpoint/2010/main" val="216508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DEVELOPPEMENT DE LA COMPAGNIE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 développement de la pratique du sport passe par le développement du nombre d’adhérents, sans distinction de catégorie sociale et physique.</a:t>
            </a:r>
          </a:p>
          <a:p>
            <a:r>
              <a:rPr lang="fr-FR" dirty="0" smtClean="0"/>
              <a:t>Il passe par des choix prioritaires dans le cadre des disciplines sportives pour permettre l’adaptation des besoins en fonction de moyens obligatoirement limités</a:t>
            </a:r>
          </a:p>
          <a:p>
            <a:r>
              <a:rPr lang="fr-FR" dirty="0" smtClean="0"/>
              <a:t>Il passe par la mise en place de structurations « performantes » de l’apprentissage et de l’entraînement des sportifs  </a:t>
            </a:r>
            <a:endParaRPr lang="fr-FR" dirty="0"/>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4</a:t>
            </a:fld>
            <a:endParaRPr lang="fr-FR"/>
          </a:p>
        </p:txBody>
      </p:sp>
    </p:spTree>
    <p:extLst>
      <p:ext uri="{BB962C8B-B14F-4D97-AF65-F5344CB8AC3E}">
        <p14:creationId xmlns:p14="http://schemas.microsoft.com/office/powerpoint/2010/main" val="180108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6"/>
                </a:solidFill>
              </a:rPr>
              <a:t>Présence dans les structures</a:t>
            </a:r>
          </a:p>
        </p:txBody>
      </p:sp>
      <p:sp>
        <p:nvSpPr>
          <p:cNvPr id="3" name="Espace réservé du contenu 2"/>
          <p:cNvSpPr>
            <a:spLocks noGrp="1"/>
          </p:cNvSpPr>
          <p:nvPr>
            <p:ph idx="1"/>
          </p:nvPr>
        </p:nvSpPr>
        <p:spPr/>
        <p:txBody>
          <a:bodyPr>
            <a:normAutofit/>
          </a:bodyPr>
          <a:lstStyle/>
          <a:p>
            <a:r>
              <a:rPr lang="fr-FR" dirty="0">
                <a:solidFill>
                  <a:schemeClr val="tx2"/>
                </a:solidFill>
              </a:rPr>
              <a:t>STRUCTURES </a:t>
            </a:r>
            <a:r>
              <a:rPr lang="fr-FR" dirty="0" smtClean="0">
                <a:solidFill>
                  <a:schemeClr val="tx2"/>
                </a:solidFill>
              </a:rPr>
              <a:t>LOCALES ET REGIONALES</a:t>
            </a:r>
            <a:endParaRPr lang="fr-FR" dirty="0">
              <a:solidFill>
                <a:schemeClr val="tx2"/>
              </a:solidFill>
            </a:endParaRPr>
          </a:p>
          <a:p>
            <a:pPr lvl="1" algn="just"/>
            <a:r>
              <a:rPr lang="fr-FR" dirty="0" smtClean="0">
                <a:solidFill>
                  <a:schemeClr val="tx2"/>
                </a:solidFill>
              </a:rPr>
              <a:t>A l’exception de Michel VERNIER qui nous représente à l’OMS, nous ne participons pas à la vie de la commune dans ses différentes instances de représentation ou de regroupement des  associations.</a:t>
            </a:r>
          </a:p>
          <a:p>
            <a:pPr lvl="2" algn="just"/>
            <a:r>
              <a:rPr lang="fr-FR" dirty="0" smtClean="0">
                <a:solidFill>
                  <a:schemeClr val="tx2"/>
                </a:solidFill>
              </a:rPr>
              <a:t>Notre projet est de remplir ce vide, mais dans le cadre d’une représentation active……</a:t>
            </a:r>
          </a:p>
          <a:p>
            <a:pPr lvl="2" algn="just"/>
            <a:r>
              <a:rPr lang="fr-FR" dirty="0" smtClean="0">
                <a:solidFill>
                  <a:schemeClr val="tx2"/>
                </a:solidFill>
                <a:effectLst>
                  <a:outerShdw blurRad="38100" dist="38100" dir="2700000" algn="tl">
                    <a:srgbClr val="000000">
                      <a:alpha val="43137"/>
                    </a:srgbClr>
                  </a:outerShdw>
                </a:effectLst>
              </a:rPr>
              <a:t>MAIS NOUS N’AVONS PAS EVOLUE DEPUIS 2013 sur ce point !!!!!! </a:t>
            </a:r>
          </a:p>
          <a:p>
            <a:endParaRPr lang="fr-FR" dirty="0">
              <a:solidFill>
                <a:schemeClr val="tx2"/>
              </a:solidFill>
            </a:endParaRP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40</a:t>
            </a:fld>
            <a:endParaRPr lang="fr-FR"/>
          </a:p>
        </p:txBody>
      </p:sp>
    </p:spTree>
    <p:extLst>
      <p:ext uri="{BB962C8B-B14F-4D97-AF65-F5344CB8AC3E}">
        <p14:creationId xmlns:p14="http://schemas.microsoft.com/office/powerpoint/2010/main" val="34625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204" y="260648"/>
            <a:ext cx="8136904" cy="6102678"/>
          </a:xfrm>
          <a:prstGeom prst="rect">
            <a:avLst/>
          </a:prstGeom>
        </p:spPr>
      </p:pic>
      <p:sp>
        <p:nvSpPr>
          <p:cNvPr id="3" name="Espace réservé du contenu 2"/>
          <p:cNvSpPr>
            <a:spLocks noGrp="1"/>
          </p:cNvSpPr>
          <p:nvPr>
            <p:ph idx="1"/>
          </p:nvPr>
        </p:nvSpPr>
        <p:spPr>
          <a:xfrm>
            <a:off x="457200" y="476672"/>
            <a:ext cx="8229600" cy="5649491"/>
          </a:xfrm>
        </p:spPr>
        <p:txBody>
          <a:bodyPr/>
          <a:lstStyle/>
          <a:p>
            <a:pPr marL="0" lvl="2" indent="0" algn="ctr">
              <a:buNone/>
            </a:pPr>
            <a:r>
              <a:rPr lang="fr-FR" sz="5100" b="1" dirty="0" smtClean="0">
                <a:solidFill>
                  <a:srgbClr val="C00000"/>
                </a:solidFill>
              </a:rPr>
              <a:t>Organiser </a:t>
            </a:r>
            <a:r>
              <a:rPr lang="fr-FR" sz="5100" b="1" dirty="0">
                <a:solidFill>
                  <a:srgbClr val="C00000"/>
                </a:solidFill>
              </a:rPr>
              <a:t>des manifestations de </a:t>
            </a:r>
            <a:r>
              <a:rPr lang="fr-FR" sz="5100" b="1" dirty="0" smtClean="0">
                <a:solidFill>
                  <a:srgbClr val="C00000"/>
                </a:solidFill>
              </a:rPr>
              <a:t>grande envergure </a:t>
            </a:r>
            <a:endParaRPr lang="fr-FR" sz="5100" b="1" dirty="0">
              <a:solidFill>
                <a:srgbClr val="C00000"/>
              </a:solidFill>
            </a:endParaRPr>
          </a:p>
          <a:p>
            <a:endParaRPr lang="fr-FR" dirty="0"/>
          </a:p>
        </p:txBody>
      </p:sp>
      <p:sp>
        <p:nvSpPr>
          <p:cNvPr id="2" name="Espace réservé du numéro de diapositive 1"/>
          <p:cNvSpPr>
            <a:spLocks noGrp="1"/>
          </p:cNvSpPr>
          <p:nvPr>
            <p:ph type="sldNum" sz="quarter" idx="12"/>
          </p:nvPr>
        </p:nvSpPr>
        <p:spPr/>
        <p:txBody>
          <a:bodyPr/>
          <a:lstStyle/>
          <a:p>
            <a:fld id="{95794E80-251A-4A70-BC60-22903CD8DE09}" type="slidenum">
              <a:rPr lang="fr-FR" smtClean="0"/>
              <a:t>41</a:t>
            </a:fld>
            <a:endParaRPr lang="fr-FR"/>
          </a:p>
        </p:txBody>
      </p:sp>
    </p:spTree>
    <p:extLst>
      <p:ext uri="{BB962C8B-B14F-4D97-AF65-F5344CB8AC3E}">
        <p14:creationId xmlns:p14="http://schemas.microsoft.com/office/powerpoint/2010/main" val="1651375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2" algn="r" rtl="0">
              <a:spcBef>
                <a:spcPct val="0"/>
              </a:spcBef>
            </a:pPr>
            <a:r>
              <a:rPr lang="fr-FR" sz="3600" b="1" dirty="0" smtClean="0">
                <a:solidFill>
                  <a:schemeClr val="accent6"/>
                </a:solidFill>
              </a:rPr>
              <a:t>Organiser des manifestations </a:t>
            </a:r>
            <a:br>
              <a:rPr lang="fr-FR" sz="3600" b="1" dirty="0" smtClean="0">
                <a:solidFill>
                  <a:schemeClr val="accent6"/>
                </a:solidFill>
              </a:rPr>
            </a:br>
            <a:r>
              <a:rPr lang="fr-FR" sz="3600" b="1" dirty="0" smtClean="0">
                <a:solidFill>
                  <a:schemeClr val="accent6"/>
                </a:solidFill>
              </a:rPr>
              <a:t>de grande envergure</a:t>
            </a:r>
            <a:r>
              <a:rPr lang="fr-FR" sz="3600" b="1" dirty="0" smtClean="0">
                <a:solidFill>
                  <a:srgbClr val="0070C0"/>
                </a:solidFill>
              </a:rPr>
              <a:t> </a:t>
            </a:r>
            <a:r>
              <a:rPr lang="fr-FR" sz="5100" b="1" dirty="0" smtClean="0">
                <a:solidFill>
                  <a:srgbClr val="0070C0"/>
                </a:solidFill>
              </a:rPr>
              <a:t/>
            </a:r>
            <a:br>
              <a:rPr lang="fr-FR" sz="5100" b="1" dirty="0" smtClean="0">
                <a:solidFill>
                  <a:srgbClr val="0070C0"/>
                </a:solidFill>
              </a:rPr>
            </a:br>
            <a:endParaRPr lang="fr-FR" dirty="0"/>
          </a:p>
        </p:txBody>
      </p:sp>
      <p:sp>
        <p:nvSpPr>
          <p:cNvPr id="3" name="Espace réservé du contenu 2"/>
          <p:cNvSpPr>
            <a:spLocks noGrp="1"/>
          </p:cNvSpPr>
          <p:nvPr>
            <p:ph idx="1"/>
          </p:nvPr>
        </p:nvSpPr>
        <p:spPr>
          <a:xfrm>
            <a:off x="457200" y="1988840"/>
            <a:ext cx="8579296" cy="4320480"/>
          </a:xfrm>
        </p:spPr>
        <p:txBody>
          <a:bodyPr>
            <a:normAutofit/>
          </a:bodyPr>
          <a:lstStyle/>
          <a:p>
            <a:r>
              <a:rPr lang="fr-FR" dirty="0" smtClean="0">
                <a:solidFill>
                  <a:schemeClr val="tx2"/>
                </a:solidFill>
              </a:rPr>
              <a:t>Aujourd’hui nous avons confirmé notre objectif ambitieux de réalisation d’une rencontre sportive appelée 3D indoor.</a:t>
            </a:r>
          </a:p>
          <a:p>
            <a:r>
              <a:rPr lang="fr-FR" dirty="0" smtClean="0">
                <a:solidFill>
                  <a:schemeClr val="tx2"/>
                </a:solidFill>
              </a:rPr>
              <a:t>Notre capacité à gérer cette manifestation et à offrir un accueil de qualité à permis d’attirer 193 tireurs, représentant une augmentation de 35% environ.</a:t>
            </a:r>
          </a:p>
          <a:p>
            <a:pPr lvl="2"/>
            <a:endParaRPr lang="fr-FR" dirty="0">
              <a:solidFill>
                <a:schemeClr val="tx2"/>
              </a:solidFill>
            </a:endParaRPr>
          </a:p>
          <a:p>
            <a:pPr lvl="2"/>
            <a:endParaRPr lang="fr-FR" dirty="0" smtClean="0">
              <a:solidFill>
                <a:schemeClr val="tx2"/>
              </a:solidFill>
            </a:endParaRP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42</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829" y="176694"/>
            <a:ext cx="2088232" cy="1566174"/>
          </a:xfrm>
          <a:prstGeom prst="rect">
            <a:avLst/>
          </a:prstGeom>
        </p:spPr>
      </p:pic>
    </p:spTree>
    <p:extLst>
      <p:ext uri="{BB962C8B-B14F-4D97-AF65-F5344CB8AC3E}">
        <p14:creationId xmlns:p14="http://schemas.microsoft.com/office/powerpoint/2010/main" val="262285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6"/>
                </a:solidFill>
              </a:rPr>
              <a:t>Organiser des manifestations </a:t>
            </a:r>
            <a:br>
              <a:rPr lang="fr-FR" b="1" dirty="0">
                <a:solidFill>
                  <a:schemeClr val="accent6"/>
                </a:solidFill>
              </a:rPr>
            </a:br>
            <a:r>
              <a:rPr lang="fr-FR" b="1" dirty="0">
                <a:solidFill>
                  <a:schemeClr val="accent6"/>
                </a:solidFill>
              </a:rPr>
              <a:t>de grande envergure</a:t>
            </a:r>
            <a:endParaRPr lang="fr-FR" dirty="0"/>
          </a:p>
        </p:txBody>
      </p:sp>
      <p:sp>
        <p:nvSpPr>
          <p:cNvPr id="3" name="Espace réservé du contenu 2"/>
          <p:cNvSpPr>
            <a:spLocks noGrp="1"/>
          </p:cNvSpPr>
          <p:nvPr>
            <p:ph idx="1"/>
          </p:nvPr>
        </p:nvSpPr>
        <p:spPr/>
        <p:txBody>
          <a:bodyPr>
            <a:normAutofit/>
          </a:bodyPr>
          <a:lstStyle/>
          <a:p>
            <a:r>
              <a:rPr lang="fr-FR" dirty="0" smtClean="0"/>
              <a:t>Organisation d’un vide grenier</a:t>
            </a:r>
          </a:p>
          <a:p>
            <a:pPr lvl="1"/>
            <a:r>
              <a:rPr lang="fr-FR" dirty="0" smtClean="0"/>
              <a:t>Nous avons organisé, à l’initiative de deux archères , un vide grenier au début du mois de juillet. Compte tenu du succès remporté pour cette première édition, ce vide grenier sera réédité cette année avec pour objectif d’améliorer encore la présence de stand et la participation des acheteurs</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43</a:t>
            </a:fld>
            <a:endParaRPr lang="fr-FR"/>
          </a:p>
        </p:txBody>
      </p:sp>
    </p:spTree>
    <p:extLst>
      <p:ext uri="{BB962C8B-B14F-4D97-AF65-F5344CB8AC3E}">
        <p14:creationId xmlns:p14="http://schemas.microsoft.com/office/powerpoint/2010/main" val="267237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r"/>
            <a:r>
              <a:rPr lang="fr-FR" b="1" dirty="0">
                <a:solidFill>
                  <a:schemeClr val="accent6"/>
                </a:solidFill>
              </a:rPr>
              <a:t>Organiser des manifestations </a:t>
            </a:r>
            <a:r>
              <a:rPr lang="fr-FR" b="1" dirty="0" smtClean="0">
                <a:solidFill>
                  <a:schemeClr val="accent6"/>
                </a:solidFill>
              </a:rPr>
              <a:t/>
            </a:r>
            <a:br>
              <a:rPr lang="fr-FR" b="1" dirty="0" smtClean="0">
                <a:solidFill>
                  <a:schemeClr val="accent6"/>
                </a:solidFill>
              </a:rPr>
            </a:br>
            <a:r>
              <a:rPr lang="fr-FR" b="1" dirty="0" smtClean="0">
                <a:solidFill>
                  <a:schemeClr val="accent6"/>
                </a:solidFill>
              </a:rPr>
              <a:t>de </a:t>
            </a:r>
            <a:r>
              <a:rPr lang="fr-FR" b="1" dirty="0">
                <a:solidFill>
                  <a:schemeClr val="accent6"/>
                </a:solidFill>
              </a:rPr>
              <a:t>grande envergure</a:t>
            </a:r>
            <a:r>
              <a:rPr lang="fr-FR" b="1" dirty="0">
                <a:solidFill>
                  <a:srgbClr val="0070C0"/>
                </a:solidFill>
              </a:rPr>
              <a:t> </a:t>
            </a:r>
            <a:endParaRPr lang="fr-FR" dirty="0"/>
          </a:p>
        </p:txBody>
      </p:sp>
      <p:sp>
        <p:nvSpPr>
          <p:cNvPr id="3" name="Espace réservé du contenu 2"/>
          <p:cNvSpPr>
            <a:spLocks noGrp="1"/>
          </p:cNvSpPr>
          <p:nvPr>
            <p:ph idx="1"/>
          </p:nvPr>
        </p:nvSpPr>
        <p:spPr/>
        <p:txBody>
          <a:bodyPr>
            <a:normAutofit fontScale="92500" lnSpcReduction="10000"/>
          </a:bodyPr>
          <a:lstStyle/>
          <a:p>
            <a:pPr lvl="1"/>
            <a:r>
              <a:rPr lang="fr-FR" dirty="0">
                <a:solidFill>
                  <a:schemeClr val="tx2"/>
                </a:solidFill>
              </a:rPr>
              <a:t>Nous avons fait la preuve de notre capacité:</a:t>
            </a:r>
          </a:p>
          <a:p>
            <a:pPr lvl="2"/>
            <a:r>
              <a:rPr lang="fr-FR" dirty="0">
                <a:solidFill>
                  <a:schemeClr val="tx2"/>
                </a:solidFill>
              </a:rPr>
              <a:t>à organiser, un concours de </a:t>
            </a:r>
            <a:r>
              <a:rPr lang="fr-FR" dirty="0" smtClean="0">
                <a:solidFill>
                  <a:schemeClr val="tx2"/>
                </a:solidFill>
              </a:rPr>
              <a:t>l’envergure du 3D INDOOR,</a:t>
            </a:r>
            <a:endParaRPr lang="fr-FR" dirty="0">
              <a:solidFill>
                <a:schemeClr val="tx2"/>
              </a:solidFill>
            </a:endParaRPr>
          </a:p>
          <a:p>
            <a:pPr lvl="2"/>
            <a:r>
              <a:rPr lang="fr-FR" dirty="0">
                <a:solidFill>
                  <a:schemeClr val="tx2"/>
                </a:solidFill>
              </a:rPr>
              <a:t>à créer un événement sportif innovant sur le plan régional,</a:t>
            </a:r>
          </a:p>
          <a:p>
            <a:pPr lvl="2"/>
            <a:r>
              <a:rPr lang="fr-FR" dirty="0">
                <a:solidFill>
                  <a:schemeClr val="tx2"/>
                </a:solidFill>
              </a:rPr>
              <a:t>à mobiliser des bénévoles en nombre pour encadrer ce type de rencontres,</a:t>
            </a:r>
          </a:p>
          <a:p>
            <a:pPr lvl="2"/>
            <a:r>
              <a:rPr lang="fr-FR" dirty="0">
                <a:solidFill>
                  <a:schemeClr val="tx2"/>
                </a:solidFill>
              </a:rPr>
              <a:t>À mobiliser des cadres de la Compagnie et des bénévoles dans la recherche de partenaires financiers ou non nécessaires au montage de l’opération,</a:t>
            </a:r>
          </a:p>
          <a:p>
            <a:pPr lvl="2"/>
            <a:r>
              <a:rPr lang="fr-FR" dirty="0">
                <a:solidFill>
                  <a:schemeClr val="tx2"/>
                </a:solidFill>
              </a:rPr>
              <a:t>à Communiquer sur ce thème.</a:t>
            </a:r>
          </a:p>
          <a:p>
            <a:pPr lvl="2"/>
            <a:r>
              <a:rPr lang="fr-FR" dirty="0">
                <a:solidFill>
                  <a:schemeClr val="tx2"/>
                </a:solidFill>
              </a:rPr>
              <a:t>Et faut il le souligner, sans que l’organisation de cette manifestation ne remette en cause le fonctionnement de base de la formation des archers ni les séances d’entraînement</a:t>
            </a:r>
          </a:p>
          <a:p>
            <a:endParaRPr lang="fr-FR" dirty="0"/>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44</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91344"/>
            <a:ext cx="1872208" cy="1404156"/>
          </a:xfrm>
          <a:prstGeom prst="rect">
            <a:avLst/>
          </a:prstGeom>
        </p:spPr>
      </p:pic>
    </p:spTree>
    <p:extLst>
      <p:ext uri="{BB962C8B-B14F-4D97-AF65-F5344CB8AC3E}">
        <p14:creationId xmlns:p14="http://schemas.microsoft.com/office/powerpoint/2010/main" val="5943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6"/>
                </a:solidFill>
              </a:rPr>
              <a:t>Organiser des manifestations de grande envergure</a:t>
            </a:r>
            <a:r>
              <a:rPr lang="fr-FR" b="1" dirty="0">
                <a:solidFill>
                  <a:srgbClr val="0070C0"/>
                </a:solidFill>
              </a:rPr>
              <a:t> </a:t>
            </a:r>
            <a:endParaRPr lang="fr-FR" dirty="0"/>
          </a:p>
        </p:txBody>
      </p:sp>
      <p:sp>
        <p:nvSpPr>
          <p:cNvPr id="3" name="Espace réservé du contenu 2"/>
          <p:cNvSpPr>
            <a:spLocks noGrp="1"/>
          </p:cNvSpPr>
          <p:nvPr>
            <p:ph idx="1"/>
          </p:nvPr>
        </p:nvSpPr>
        <p:spPr/>
        <p:txBody>
          <a:bodyPr>
            <a:normAutofit/>
          </a:bodyPr>
          <a:lstStyle/>
          <a:p>
            <a:r>
              <a:rPr lang="fr-FR" dirty="0" smtClean="0">
                <a:solidFill>
                  <a:schemeClr val="tx2"/>
                </a:solidFill>
              </a:rPr>
              <a:t>Pour cette prochaine saison, nos objectifs:</a:t>
            </a:r>
          </a:p>
          <a:p>
            <a:pPr lvl="1"/>
            <a:r>
              <a:rPr lang="fr-FR" dirty="0" smtClean="0">
                <a:solidFill>
                  <a:schemeClr val="tx2"/>
                </a:solidFill>
              </a:rPr>
              <a:t>Réaliser la troisième saison du 3D INDOOR,</a:t>
            </a:r>
          </a:p>
          <a:p>
            <a:pPr lvl="1"/>
            <a:r>
              <a:rPr lang="fr-FR" dirty="0" smtClean="0">
                <a:solidFill>
                  <a:schemeClr val="tx2"/>
                </a:solidFill>
              </a:rPr>
              <a:t>Réaliser notre deuxième édition du vide grenier</a:t>
            </a:r>
          </a:p>
          <a:p>
            <a:pPr lvl="1"/>
            <a:r>
              <a:rPr lang="fr-FR" dirty="0" smtClean="0">
                <a:solidFill>
                  <a:schemeClr val="tx2"/>
                </a:solidFill>
              </a:rPr>
              <a:t>Renforcer notre image d’association active et dynamique permettant aux acteurs locaux de reconnaître en elle un facteur d’image !!!</a:t>
            </a:r>
          </a:p>
          <a:p>
            <a:pPr marL="457200" lvl="1" indent="0">
              <a:buNone/>
            </a:pPr>
            <a:endParaRPr lang="fr-FR" dirty="0">
              <a:solidFill>
                <a:schemeClr val="tx2"/>
              </a:solidFill>
            </a:endParaRP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45</a:t>
            </a:fld>
            <a:endParaRPr lang="fr-FR"/>
          </a:p>
        </p:txBody>
      </p:sp>
    </p:spTree>
    <p:extLst>
      <p:ext uri="{BB962C8B-B14F-4D97-AF65-F5344CB8AC3E}">
        <p14:creationId xmlns:p14="http://schemas.microsoft.com/office/powerpoint/2010/main" val="30218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6"/>
                </a:solidFill>
              </a:rPr>
              <a:t>Organiser des manifestations de grande envergure</a:t>
            </a:r>
            <a:r>
              <a:rPr lang="fr-FR" b="1" dirty="0">
                <a:solidFill>
                  <a:srgbClr val="0070C0"/>
                </a:solidFill>
              </a:rPr>
              <a:t> </a:t>
            </a:r>
            <a:endParaRPr lang="fr-FR" dirty="0"/>
          </a:p>
        </p:txBody>
      </p:sp>
      <p:sp>
        <p:nvSpPr>
          <p:cNvPr id="3" name="Espace réservé du contenu 2"/>
          <p:cNvSpPr>
            <a:spLocks noGrp="1"/>
          </p:cNvSpPr>
          <p:nvPr>
            <p:ph idx="1"/>
          </p:nvPr>
        </p:nvSpPr>
        <p:spPr/>
        <p:txBody>
          <a:bodyPr>
            <a:normAutofit fontScale="77500" lnSpcReduction="20000"/>
          </a:bodyPr>
          <a:lstStyle/>
          <a:p>
            <a:pPr lvl="1"/>
            <a:r>
              <a:rPr lang="fr-FR" sz="3400" dirty="0">
                <a:solidFill>
                  <a:srgbClr val="008000"/>
                </a:solidFill>
              </a:rPr>
              <a:t>Objectif 2016/2017. </a:t>
            </a:r>
          </a:p>
          <a:p>
            <a:pPr lvl="2"/>
            <a:r>
              <a:rPr lang="fr-FR" b="1" dirty="0">
                <a:solidFill>
                  <a:srgbClr val="008000"/>
                </a:solidFill>
              </a:rPr>
              <a:t>Nous n’avons pas encore de nouveaux projets pour cette période, mais le développement de la Compagnie et nos projets sportifs nécessitant  des moyens en rapport avec les besoins en matériels et déplacements nous obligerons à trouver de nouvelles formes d’actions.</a:t>
            </a:r>
          </a:p>
          <a:p>
            <a:pPr lvl="3"/>
            <a:r>
              <a:rPr lang="fr-FR" sz="2600" b="1" dirty="0">
                <a:solidFill>
                  <a:srgbClr val="FF0000"/>
                </a:solidFill>
              </a:rPr>
              <a:t>Nous aurons besoin de chacun d’entre vous pour aider à l’organisation de ces projets, ceux-ci ne pouvant reposer sur les seuls bénévoles actuels, d’autant que beaucoup d’entre eux sont des compétiteurs engagés </a:t>
            </a:r>
          </a:p>
          <a:p>
            <a:pPr lvl="3"/>
            <a:r>
              <a:rPr lang="fr-FR" sz="2600" b="1" dirty="0">
                <a:solidFill>
                  <a:srgbClr val="FF0000"/>
                </a:solidFill>
              </a:rPr>
              <a:t>Dans cette période de réduction des moyens alloués aux associations, il nous appartient de montrer notre </a:t>
            </a:r>
            <a:r>
              <a:rPr lang="fr-FR" sz="2600" b="1" dirty="0" err="1">
                <a:solidFill>
                  <a:srgbClr val="FF0000"/>
                </a:solidFill>
              </a:rPr>
              <a:t>forcce</a:t>
            </a:r>
            <a:r>
              <a:rPr lang="fr-FR" sz="2600" b="1" dirty="0">
                <a:solidFill>
                  <a:srgbClr val="FF0000"/>
                </a:solidFill>
              </a:rPr>
              <a:t> de réaction basé sur notre dynamisme et notre capacité à générer des moyens propre pour « renforcer » nos demandes auprès des partenaires publics et privés.</a:t>
            </a:r>
          </a:p>
          <a:p>
            <a:pPr lvl="4"/>
            <a:r>
              <a:rPr lang="fr-FR" sz="2600" b="1" dirty="0">
                <a:solidFill>
                  <a:srgbClr val="FF0000"/>
                </a:solidFill>
              </a:rPr>
              <a:t>Cette démarche ne peut se faire sans votre aide !!!! </a:t>
            </a:r>
          </a:p>
          <a:p>
            <a:endParaRPr lang="fr-FR" dirty="0"/>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46</a:t>
            </a:fld>
            <a:endParaRPr lang="fr-FR"/>
          </a:p>
        </p:txBody>
      </p:sp>
    </p:spTree>
    <p:extLst>
      <p:ext uri="{BB962C8B-B14F-4D97-AF65-F5344CB8AC3E}">
        <p14:creationId xmlns:p14="http://schemas.microsoft.com/office/powerpoint/2010/main" val="323326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lstStyle/>
          <a:p>
            <a:pPr marL="0" lvl="2" indent="0">
              <a:buNone/>
            </a:pPr>
            <a:endParaRPr lang="fr-FR" sz="5100" b="1" dirty="0" smtClean="0">
              <a:solidFill>
                <a:srgbClr val="0070C0"/>
              </a:solidFill>
            </a:endParaRPr>
          </a:p>
          <a:p>
            <a:pPr marL="0" lvl="2" indent="0">
              <a:buNone/>
            </a:pPr>
            <a:endParaRPr lang="fr-FR" sz="5100" b="1" dirty="0" smtClean="0">
              <a:solidFill>
                <a:srgbClr val="0070C0"/>
              </a:solidFill>
            </a:endParaRPr>
          </a:p>
          <a:p>
            <a:pPr marL="0" lvl="2" indent="0" algn="ctr">
              <a:buNone/>
            </a:pPr>
            <a:r>
              <a:rPr lang="fr-FR" sz="5100" b="1" dirty="0" smtClean="0">
                <a:solidFill>
                  <a:schemeClr val="accent6"/>
                </a:solidFill>
              </a:rPr>
              <a:t> Etre </a:t>
            </a:r>
            <a:r>
              <a:rPr lang="fr-FR" sz="5100" b="1" dirty="0">
                <a:solidFill>
                  <a:schemeClr val="accent6"/>
                </a:solidFill>
              </a:rPr>
              <a:t>un lieu de </a:t>
            </a:r>
            <a:r>
              <a:rPr lang="fr-FR" sz="5100" b="1" dirty="0" smtClean="0">
                <a:solidFill>
                  <a:schemeClr val="accent6"/>
                </a:solidFill>
              </a:rPr>
              <a:t>rencontre </a:t>
            </a:r>
            <a:endParaRPr lang="fr-FR" sz="5100" b="1" dirty="0">
              <a:solidFill>
                <a:schemeClr val="accent6"/>
              </a:solidFill>
            </a:endParaRPr>
          </a:p>
          <a:p>
            <a:endParaRPr lang="fr-FR" dirty="0"/>
          </a:p>
        </p:txBody>
      </p:sp>
      <p:sp>
        <p:nvSpPr>
          <p:cNvPr id="2" name="Espace réservé du numéro de diapositive 1"/>
          <p:cNvSpPr>
            <a:spLocks noGrp="1"/>
          </p:cNvSpPr>
          <p:nvPr>
            <p:ph type="sldNum" sz="quarter" idx="12"/>
          </p:nvPr>
        </p:nvSpPr>
        <p:spPr/>
        <p:txBody>
          <a:bodyPr/>
          <a:lstStyle/>
          <a:p>
            <a:fld id="{95794E80-251A-4A70-BC60-22903CD8DE09}" type="slidenum">
              <a:rPr lang="fr-FR" smtClean="0"/>
              <a:t>47</a:t>
            </a:fld>
            <a:endParaRPr lang="fr-FR"/>
          </a:p>
        </p:txBody>
      </p:sp>
    </p:spTree>
    <p:extLst>
      <p:ext uri="{BB962C8B-B14F-4D97-AF65-F5344CB8AC3E}">
        <p14:creationId xmlns:p14="http://schemas.microsoft.com/office/powerpoint/2010/main" val="11938941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2" algn="ctr" rtl="0">
              <a:spcBef>
                <a:spcPct val="0"/>
              </a:spcBef>
            </a:pPr>
            <a:r>
              <a:rPr lang="fr-FR" sz="4400" b="1" dirty="0" smtClean="0">
                <a:solidFill>
                  <a:schemeClr val="accent6"/>
                </a:solidFill>
              </a:rPr>
              <a:t>Etre un lieu de rencontre</a:t>
            </a:r>
            <a:r>
              <a:rPr lang="fr-FR" sz="5100" b="1" dirty="0" smtClean="0">
                <a:solidFill>
                  <a:srgbClr val="0070C0"/>
                </a:solidFill>
              </a:rPr>
              <a:t> </a:t>
            </a:r>
            <a:br>
              <a:rPr lang="fr-FR" sz="5100" b="1" dirty="0" smtClean="0">
                <a:solidFill>
                  <a:srgbClr val="0070C0"/>
                </a:solidFill>
              </a:rPr>
            </a:br>
            <a:endParaRPr lang="fr-FR" dirty="0"/>
          </a:p>
        </p:txBody>
      </p:sp>
      <p:sp>
        <p:nvSpPr>
          <p:cNvPr id="3" name="Espace réservé du contenu 2"/>
          <p:cNvSpPr>
            <a:spLocks noGrp="1"/>
          </p:cNvSpPr>
          <p:nvPr>
            <p:ph idx="1"/>
          </p:nvPr>
        </p:nvSpPr>
        <p:spPr/>
        <p:txBody>
          <a:bodyPr>
            <a:normAutofit fontScale="92500" lnSpcReduction="10000"/>
          </a:bodyPr>
          <a:lstStyle/>
          <a:p>
            <a:pPr algn="just"/>
            <a:r>
              <a:rPr lang="fr-FR" dirty="0" smtClean="0">
                <a:solidFill>
                  <a:schemeClr val="tx2"/>
                </a:solidFill>
              </a:rPr>
              <a:t>Ce désir est plus qu’un souhait, c’est pour nous une « philosophie de vie » à développer.</a:t>
            </a:r>
          </a:p>
          <a:p>
            <a:pPr algn="just"/>
            <a:r>
              <a:rPr lang="fr-FR" dirty="0" smtClean="0">
                <a:solidFill>
                  <a:schemeClr val="tx2"/>
                </a:solidFill>
              </a:rPr>
              <a:t>Certes, l’objet de nos statuts (développé la pratique sportive) doit être respecté ; </a:t>
            </a:r>
          </a:p>
          <a:p>
            <a:pPr algn="just"/>
            <a:r>
              <a:rPr lang="fr-FR" dirty="0" smtClean="0">
                <a:solidFill>
                  <a:schemeClr val="tx2"/>
                </a:solidFill>
              </a:rPr>
              <a:t>mais nous sommes convaincus qu’il ne vaut d’être vécu que dans le cadre d’un groupement de personnes, qui a côté de l’effort physique, source de bien être, trouve un confort moral à pouvoir trouver ici un lieu de détente, de discussion, d’échanges et d’accueil</a:t>
            </a:r>
            <a:endParaRPr lang="fr-FR" dirty="0">
              <a:solidFill>
                <a:schemeClr val="tx2"/>
              </a:solidFill>
            </a:endParaRP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48</a:t>
            </a:fld>
            <a:endParaRPr lang="fr-FR"/>
          </a:p>
        </p:txBody>
      </p:sp>
    </p:spTree>
    <p:extLst>
      <p:ext uri="{BB962C8B-B14F-4D97-AF65-F5344CB8AC3E}">
        <p14:creationId xmlns:p14="http://schemas.microsoft.com/office/powerpoint/2010/main" val="1890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6"/>
                </a:solidFill>
              </a:rPr>
              <a:t>Etre un lieu de rencontre</a:t>
            </a:r>
            <a:endParaRPr lang="fr-FR" dirty="0"/>
          </a:p>
        </p:txBody>
      </p:sp>
      <p:sp>
        <p:nvSpPr>
          <p:cNvPr id="3" name="Espace réservé du contenu 2"/>
          <p:cNvSpPr>
            <a:spLocks noGrp="1"/>
          </p:cNvSpPr>
          <p:nvPr>
            <p:ph idx="1"/>
          </p:nvPr>
        </p:nvSpPr>
        <p:spPr/>
        <p:txBody>
          <a:bodyPr>
            <a:normAutofit/>
          </a:bodyPr>
          <a:lstStyle/>
          <a:p>
            <a:pPr algn="just"/>
            <a:r>
              <a:rPr lang="fr-FR" dirty="0" smtClean="0">
                <a:solidFill>
                  <a:schemeClr val="tx2"/>
                </a:solidFill>
              </a:rPr>
              <a:t>Nous espérons que chacun d’entre vous trouve à la Compagnie la concrétisation de cette volonté.</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49</a:t>
            </a:fld>
            <a:endParaRPr lang="fr-FR"/>
          </a:p>
        </p:txBody>
      </p:sp>
    </p:spTree>
    <p:extLst>
      <p:ext uri="{BB962C8B-B14F-4D97-AF65-F5344CB8AC3E}">
        <p14:creationId xmlns:p14="http://schemas.microsoft.com/office/powerpoint/2010/main" val="288451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11560" y="548680"/>
            <a:ext cx="7772400" cy="1470025"/>
          </a:xfrm>
        </p:spPr>
        <p:txBody>
          <a:bodyPr>
            <a:normAutofit/>
          </a:bodyPr>
          <a:lstStyle/>
          <a:p>
            <a:r>
              <a:rPr lang="fr-FR" sz="3600" dirty="0" smtClean="0">
                <a:solidFill>
                  <a:srgbClr val="FFFF00"/>
                </a:solidFill>
                <a:latin typeface="Garamond" panose="02020404030301010803" pitchFamily="18" charset="0"/>
              </a:rPr>
              <a:t>L’EVOLUTION DE LA COMPAGNIE</a:t>
            </a:r>
            <a:endParaRPr lang="fr-FR" sz="3600" dirty="0">
              <a:solidFill>
                <a:srgbClr val="FFFF00"/>
              </a:solidFill>
              <a:latin typeface="Garamond" panose="02020404030301010803" pitchFamily="18" charset="0"/>
            </a:endParaRPr>
          </a:p>
        </p:txBody>
      </p:sp>
      <p:sp>
        <p:nvSpPr>
          <p:cNvPr id="3" name="Sous-titre 2"/>
          <p:cNvSpPr>
            <a:spLocks noGrp="1"/>
          </p:cNvSpPr>
          <p:nvPr>
            <p:ph type="subTitle" idx="1"/>
          </p:nvPr>
        </p:nvSpPr>
        <p:spPr>
          <a:xfrm>
            <a:off x="1403648" y="2780928"/>
            <a:ext cx="6400800" cy="3408784"/>
          </a:xfrm>
        </p:spPr>
        <p:txBody>
          <a:bodyPr>
            <a:normAutofit/>
          </a:bodyPr>
          <a:lstStyle/>
          <a:p>
            <a:r>
              <a:rPr lang="fr-FR" dirty="0" smtClean="0">
                <a:solidFill>
                  <a:srgbClr val="FF0000"/>
                </a:solidFill>
                <a:effectLst>
                  <a:outerShdw blurRad="38100" dist="38100" dir="2700000" algn="tl">
                    <a:srgbClr val="000000">
                      <a:alpha val="43137"/>
                    </a:srgbClr>
                  </a:outerShdw>
                </a:effectLst>
              </a:rPr>
              <a:t>L’évolution des effectifs </a:t>
            </a:r>
          </a:p>
          <a:p>
            <a:r>
              <a:rPr lang="fr-FR" dirty="0">
                <a:solidFill>
                  <a:schemeClr val="tx1"/>
                </a:solidFill>
                <a:effectLst>
                  <a:outerShdw blurRad="38100" dist="38100" dir="2700000" algn="tl">
                    <a:srgbClr val="000000">
                      <a:alpha val="43137"/>
                    </a:srgbClr>
                  </a:outerShdw>
                </a:effectLst>
              </a:rPr>
              <a:t>L’évolution des compétiteurs</a:t>
            </a:r>
          </a:p>
          <a:p>
            <a:r>
              <a:rPr lang="fr-FR" dirty="0">
                <a:solidFill>
                  <a:schemeClr val="tx1"/>
                </a:solidFill>
                <a:effectLst>
                  <a:outerShdw blurRad="38100" dist="38100" dir="2700000" algn="tl">
                    <a:srgbClr val="000000">
                      <a:alpha val="43137"/>
                    </a:srgbClr>
                  </a:outerShdw>
                </a:effectLst>
              </a:rPr>
              <a:t>L’évolution des </a:t>
            </a:r>
            <a:r>
              <a:rPr lang="fr-FR" dirty="0" smtClean="0">
                <a:solidFill>
                  <a:schemeClr val="tx1"/>
                </a:solidFill>
                <a:effectLst>
                  <a:outerShdw blurRad="38100" dist="38100" dir="2700000" algn="tl">
                    <a:srgbClr val="000000">
                      <a:alpha val="43137"/>
                    </a:srgbClr>
                  </a:outerShdw>
                </a:effectLst>
              </a:rPr>
              <a:t>résultats </a:t>
            </a:r>
            <a:endParaRPr lang="fr-FR" dirty="0">
              <a:solidFill>
                <a:schemeClr val="tx1"/>
              </a:solidFill>
              <a:effectLst>
                <a:outerShdw blurRad="38100" dist="38100" dir="2700000" algn="tl">
                  <a:srgbClr val="000000">
                    <a:alpha val="43137"/>
                  </a:srgbClr>
                </a:outerShdw>
              </a:effectLst>
            </a:endParaRPr>
          </a:p>
          <a:p>
            <a:r>
              <a:rPr lang="fr-FR" dirty="0" smtClean="0">
                <a:solidFill>
                  <a:schemeClr val="tx1"/>
                </a:solidFill>
                <a:effectLst>
                  <a:outerShdw blurRad="38100" dist="38100" dir="2700000" algn="tl">
                    <a:srgbClr val="000000">
                      <a:alpha val="43137"/>
                    </a:srgbClr>
                  </a:outerShdw>
                </a:effectLst>
              </a:rPr>
              <a:t>L’évolution de l’école d’arc et de la prise en charge des jeunes</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5</a:t>
            </a:fld>
            <a:endParaRPr lang="fr-FR"/>
          </a:p>
        </p:txBody>
      </p:sp>
    </p:spTree>
    <p:extLst>
      <p:ext uri="{BB962C8B-B14F-4D97-AF65-F5344CB8AC3E}">
        <p14:creationId xmlns:p14="http://schemas.microsoft.com/office/powerpoint/2010/main" val="82306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0" lvl="2" indent="0">
              <a:buNone/>
            </a:pPr>
            <a:endParaRPr lang="fr-FR" sz="5100" b="1" dirty="0" smtClean="0">
              <a:solidFill>
                <a:srgbClr val="0070C0"/>
              </a:solidFill>
            </a:endParaRPr>
          </a:p>
          <a:p>
            <a:pPr marL="0" lvl="2" indent="0">
              <a:buNone/>
            </a:pPr>
            <a:endParaRPr lang="fr-FR" sz="5100" b="1" dirty="0" smtClean="0">
              <a:solidFill>
                <a:srgbClr val="0070C0"/>
              </a:solidFill>
            </a:endParaRPr>
          </a:p>
          <a:p>
            <a:pPr marL="0" lvl="2" indent="0" algn="ctr">
              <a:buNone/>
            </a:pPr>
            <a:r>
              <a:rPr lang="fr-FR" sz="5100" b="1" dirty="0" smtClean="0">
                <a:solidFill>
                  <a:schemeClr val="accent6"/>
                </a:solidFill>
              </a:rPr>
              <a:t> Notre capacité de développement et notre financement</a:t>
            </a:r>
            <a:endParaRPr lang="fr-FR" sz="5100" b="1" dirty="0">
              <a:solidFill>
                <a:schemeClr val="accent6"/>
              </a:solidFill>
            </a:endParaRPr>
          </a:p>
          <a:p>
            <a:endParaRPr lang="fr-FR" dirty="0"/>
          </a:p>
        </p:txBody>
      </p:sp>
      <p:sp>
        <p:nvSpPr>
          <p:cNvPr id="2" name="Espace réservé du numéro de diapositive 1"/>
          <p:cNvSpPr>
            <a:spLocks noGrp="1"/>
          </p:cNvSpPr>
          <p:nvPr>
            <p:ph type="sldNum" sz="quarter" idx="12"/>
          </p:nvPr>
        </p:nvSpPr>
        <p:spPr/>
        <p:txBody>
          <a:bodyPr/>
          <a:lstStyle/>
          <a:p>
            <a:fld id="{95794E80-251A-4A70-BC60-22903CD8DE09}" type="slidenum">
              <a:rPr lang="fr-FR" smtClean="0"/>
              <a:t>50</a:t>
            </a:fld>
            <a:endParaRPr lang="fr-FR"/>
          </a:p>
        </p:txBody>
      </p:sp>
    </p:spTree>
    <p:extLst>
      <p:ext uri="{BB962C8B-B14F-4D97-AF65-F5344CB8AC3E}">
        <p14:creationId xmlns:p14="http://schemas.microsoft.com/office/powerpoint/2010/main" val="21345827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NOTRE CAPACITE DE DEVELOPPEMENT ET NOTRE FINANCEMENT</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Sur ce point je serais relativement bref…..!.. Nous cherchons à développer le partenariat</a:t>
            </a:r>
            <a:r>
              <a:rPr lang="fr-FR" dirty="0"/>
              <a:t> </a:t>
            </a:r>
            <a:r>
              <a:rPr lang="fr-FR" dirty="0" smtClean="0"/>
              <a:t>ou le mécénat, comme j’ai pu le dire auparavant.</a:t>
            </a:r>
          </a:p>
          <a:p>
            <a:r>
              <a:rPr lang="fr-FR" dirty="0" smtClean="0"/>
              <a:t>Dans cette recherche de partenaire, la commission chargé de ce travail a besoin de vous !</a:t>
            </a:r>
          </a:p>
          <a:p>
            <a:r>
              <a:rPr lang="fr-FR" dirty="0" smtClean="0"/>
              <a:t>Si sur votre lieu de travail ou parmi vos connaissances vous avez les coordonnés d’un responsable que vous pourriez nous communiquer, merci de le faire.</a:t>
            </a:r>
          </a:p>
          <a:p>
            <a:r>
              <a:rPr lang="fr-FR" dirty="0" smtClean="0"/>
              <a:t>Le financement privé pour une association comme la nôtre passera par un grand nombre de petites contributions plutôt que par un TRES GENERAUX donateur….. Mais </a:t>
            </a:r>
            <a:r>
              <a:rPr lang="fr-FR" dirty="0" err="1" smtClean="0"/>
              <a:t>revons</a:t>
            </a:r>
            <a:r>
              <a:rPr lang="fr-FR" dirty="0" smtClean="0"/>
              <a:t> quand même un peu.</a:t>
            </a:r>
            <a:endParaRPr lang="fr-FR" dirty="0"/>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51</a:t>
            </a:fld>
            <a:endParaRPr lang="fr-FR"/>
          </a:p>
        </p:txBody>
      </p:sp>
    </p:spTree>
    <p:extLst>
      <p:ext uri="{BB962C8B-B14F-4D97-AF65-F5344CB8AC3E}">
        <p14:creationId xmlns:p14="http://schemas.microsoft.com/office/powerpoint/2010/main" val="76321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endParaRPr lang="fr-FR" dirty="0" smtClean="0"/>
          </a:p>
          <a:p>
            <a:endParaRPr lang="fr-FR" dirty="0"/>
          </a:p>
          <a:p>
            <a:endParaRPr lang="fr-FR" dirty="0" smtClean="0"/>
          </a:p>
          <a:p>
            <a:pPr algn="ctr"/>
            <a:endParaRPr lang="fr-FR" dirty="0"/>
          </a:p>
          <a:p>
            <a:pPr algn="ctr"/>
            <a:r>
              <a:rPr lang="fr-FR" sz="4400" b="1" dirty="0" smtClean="0">
                <a:solidFill>
                  <a:srgbClr val="00B050"/>
                </a:solidFill>
                <a:latin typeface="Garamond" panose="02020404030301010803" pitchFamily="18" charset="0"/>
              </a:rPr>
              <a:t>REMERCIEMENTS</a:t>
            </a:r>
            <a:endParaRPr lang="fr-FR" sz="4400" b="1" dirty="0">
              <a:solidFill>
                <a:srgbClr val="00B050"/>
              </a:solidFill>
              <a:latin typeface="Garamond" panose="02020404030301010803" pitchFamily="18" charset="0"/>
            </a:endParaRP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52</a:t>
            </a:fld>
            <a:endParaRPr lang="fr-FR"/>
          </a:p>
        </p:txBody>
      </p:sp>
    </p:spTree>
    <p:extLst>
      <p:ext uri="{BB962C8B-B14F-4D97-AF65-F5344CB8AC3E}">
        <p14:creationId xmlns:p14="http://schemas.microsoft.com/office/powerpoint/2010/main" val="17468679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6"/>
                </a:solidFill>
              </a:rPr>
              <a:t>REMERCIEMENTS</a:t>
            </a:r>
            <a:endParaRPr lang="fr-FR" b="1" dirty="0">
              <a:solidFill>
                <a:schemeClr val="accent6"/>
              </a:solidFill>
            </a:endParaRPr>
          </a:p>
        </p:txBody>
      </p:sp>
      <p:sp>
        <p:nvSpPr>
          <p:cNvPr id="3" name="Espace réservé du contenu 2"/>
          <p:cNvSpPr>
            <a:spLocks noGrp="1"/>
          </p:cNvSpPr>
          <p:nvPr>
            <p:ph idx="1"/>
          </p:nvPr>
        </p:nvSpPr>
        <p:spPr/>
        <p:txBody>
          <a:bodyPr>
            <a:normAutofit fontScale="92500" lnSpcReduction="10000"/>
          </a:bodyPr>
          <a:lstStyle/>
          <a:p>
            <a:pPr lvl="1"/>
            <a:r>
              <a:rPr lang="fr-FR" dirty="0" smtClean="0">
                <a:solidFill>
                  <a:schemeClr val="tx2"/>
                </a:solidFill>
              </a:rPr>
              <a:t>Remerciements à </a:t>
            </a:r>
            <a:r>
              <a:rPr lang="fr-FR" b="1" dirty="0" smtClean="0">
                <a:solidFill>
                  <a:schemeClr val="tx2"/>
                </a:solidFill>
              </a:rPr>
              <a:t>tous les bénévoles participants à la vie de la Compagnie</a:t>
            </a:r>
            <a:r>
              <a:rPr lang="fr-FR" dirty="0" smtClean="0">
                <a:solidFill>
                  <a:schemeClr val="tx2"/>
                </a:solidFill>
              </a:rPr>
              <a:t>, sans qui notre dynamique ne serait pas possible et particulièrement cette année où leur aide fut précieuse dans le cadre du 3d, de la mise en place de la première édition du vide grenier, des travaux de la Compagnie et autres interventions</a:t>
            </a:r>
          </a:p>
          <a:p>
            <a:pPr lvl="1"/>
            <a:r>
              <a:rPr lang="fr-FR" b="1" dirty="0" smtClean="0">
                <a:solidFill>
                  <a:schemeClr val="tx2"/>
                </a:solidFill>
              </a:rPr>
              <a:t>Plus particulièrement à quelques membres actifs </a:t>
            </a:r>
            <a:r>
              <a:rPr lang="fr-FR" dirty="0" smtClean="0">
                <a:solidFill>
                  <a:schemeClr val="tx2"/>
                </a:solidFill>
              </a:rPr>
              <a:t>pour leur aide fidèle dans la tenue des formations, activités, travaux, etc., leurs observations et conseils toujours précieux pour permettre d’être au plus proches possibles de vos attentes</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53</a:t>
            </a:fld>
            <a:endParaRPr lang="fr-FR"/>
          </a:p>
        </p:txBody>
      </p:sp>
    </p:spTree>
    <p:extLst>
      <p:ext uri="{BB962C8B-B14F-4D97-AF65-F5344CB8AC3E}">
        <p14:creationId xmlns:p14="http://schemas.microsoft.com/office/powerpoint/2010/main" val="283597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6"/>
                </a:solidFill>
              </a:rPr>
              <a:t>REMERCIEMENTS</a:t>
            </a:r>
            <a:endParaRPr lang="fr-FR" dirty="0"/>
          </a:p>
        </p:txBody>
      </p:sp>
      <p:sp>
        <p:nvSpPr>
          <p:cNvPr id="3" name="Espace réservé du contenu 2"/>
          <p:cNvSpPr>
            <a:spLocks noGrp="1"/>
          </p:cNvSpPr>
          <p:nvPr>
            <p:ph idx="1"/>
          </p:nvPr>
        </p:nvSpPr>
        <p:spPr/>
        <p:txBody>
          <a:bodyPr>
            <a:normAutofit fontScale="92500" lnSpcReduction="20000"/>
          </a:bodyPr>
          <a:lstStyle/>
          <a:p>
            <a:pPr lvl="1"/>
            <a:r>
              <a:rPr lang="fr-FR" dirty="0">
                <a:solidFill>
                  <a:schemeClr val="tx2"/>
                </a:solidFill>
              </a:rPr>
              <a:t>Et pour ma part, </a:t>
            </a:r>
            <a:r>
              <a:rPr lang="fr-FR" sz="3300" b="1" dirty="0">
                <a:solidFill>
                  <a:schemeClr val="tx2"/>
                </a:solidFill>
              </a:rPr>
              <a:t>à tous les membres élus et actifs du C.A. </a:t>
            </a:r>
            <a:r>
              <a:rPr lang="fr-FR" dirty="0">
                <a:solidFill>
                  <a:schemeClr val="tx2"/>
                </a:solidFill>
              </a:rPr>
              <a:t>qui forme une équipe efficace et dynamique </a:t>
            </a:r>
            <a:r>
              <a:rPr lang="fr-FR" dirty="0" smtClean="0">
                <a:solidFill>
                  <a:schemeClr val="tx2"/>
                </a:solidFill>
              </a:rPr>
              <a:t>permettant d’envisager </a:t>
            </a:r>
            <a:r>
              <a:rPr lang="fr-FR" dirty="0">
                <a:solidFill>
                  <a:schemeClr val="tx2"/>
                </a:solidFill>
              </a:rPr>
              <a:t>l’avenir de nos projets avec sérénité</a:t>
            </a:r>
          </a:p>
          <a:p>
            <a:pPr lvl="1"/>
            <a:r>
              <a:rPr lang="fr-FR" dirty="0">
                <a:solidFill>
                  <a:schemeClr val="tx2"/>
                </a:solidFill>
              </a:rPr>
              <a:t>Merci </a:t>
            </a:r>
            <a:r>
              <a:rPr lang="fr-FR" b="1" dirty="0">
                <a:solidFill>
                  <a:schemeClr val="tx2"/>
                </a:solidFill>
              </a:rPr>
              <a:t>aux différents sponsors ou partenaires </a:t>
            </a:r>
            <a:r>
              <a:rPr lang="fr-FR" dirty="0">
                <a:solidFill>
                  <a:schemeClr val="tx2"/>
                </a:solidFill>
              </a:rPr>
              <a:t>qui nous ont accordé leurs confiances et qui ont </a:t>
            </a:r>
            <a:r>
              <a:rPr lang="fr-FR" dirty="0" smtClean="0">
                <a:solidFill>
                  <a:schemeClr val="tx2"/>
                </a:solidFill>
              </a:rPr>
              <a:t>permis </a:t>
            </a:r>
            <a:r>
              <a:rPr lang="fr-FR" dirty="0">
                <a:solidFill>
                  <a:schemeClr val="tx2"/>
                </a:solidFill>
              </a:rPr>
              <a:t>par leurs partenariats une </a:t>
            </a:r>
            <a:r>
              <a:rPr lang="fr-FR" dirty="0" smtClean="0">
                <a:solidFill>
                  <a:schemeClr val="tx2"/>
                </a:solidFill>
              </a:rPr>
              <a:t>aide précieuse </a:t>
            </a:r>
            <a:r>
              <a:rPr lang="fr-FR" dirty="0">
                <a:solidFill>
                  <a:schemeClr val="tx2"/>
                </a:solidFill>
              </a:rPr>
              <a:t>et indispensable </a:t>
            </a:r>
            <a:r>
              <a:rPr lang="fr-FR" dirty="0" smtClean="0">
                <a:solidFill>
                  <a:schemeClr val="tx2"/>
                </a:solidFill>
              </a:rPr>
              <a:t>dans </a:t>
            </a:r>
            <a:r>
              <a:rPr lang="fr-FR" dirty="0">
                <a:solidFill>
                  <a:schemeClr val="tx2"/>
                </a:solidFill>
              </a:rPr>
              <a:t>le </a:t>
            </a:r>
            <a:r>
              <a:rPr lang="fr-FR" dirty="0" smtClean="0">
                <a:solidFill>
                  <a:schemeClr val="tx2"/>
                </a:solidFill>
              </a:rPr>
              <a:t>développement de la Compagnie</a:t>
            </a:r>
          </a:p>
          <a:p>
            <a:pPr lvl="1"/>
            <a:r>
              <a:rPr lang="fr-FR" dirty="0" smtClean="0">
                <a:solidFill>
                  <a:schemeClr val="tx2"/>
                </a:solidFill>
              </a:rPr>
              <a:t>Le </a:t>
            </a:r>
            <a:r>
              <a:rPr lang="fr-FR" b="1" dirty="0" smtClean="0">
                <a:solidFill>
                  <a:schemeClr val="tx2"/>
                </a:solidFill>
              </a:rPr>
              <a:t>CD71</a:t>
            </a:r>
            <a:r>
              <a:rPr lang="fr-FR" dirty="0" smtClean="0">
                <a:solidFill>
                  <a:schemeClr val="tx2"/>
                </a:solidFill>
              </a:rPr>
              <a:t> pour ses aides en matériel et la </a:t>
            </a:r>
            <a:r>
              <a:rPr lang="fr-FR" b="1" dirty="0" smtClean="0">
                <a:solidFill>
                  <a:schemeClr val="tx2"/>
                </a:solidFill>
              </a:rPr>
              <a:t>Ligue de Bourgogne </a:t>
            </a:r>
            <a:r>
              <a:rPr lang="fr-FR" dirty="0" smtClean="0">
                <a:solidFill>
                  <a:schemeClr val="tx2"/>
                </a:solidFill>
              </a:rPr>
              <a:t>pour la mise à disposition présente et futur d’un cadre technique destiné à renforcer la formation des jeunes compétiteurs</a:t>
            </a:r>
            <a:endParaRPr lang="fr-FR" dirty="0">
              <a:solidFill>
                <a:schemeClr val="tx2"/>
              </a:solidFill>
            </a:endParaRPr>
          </a:p>
          <a:p>
            <a:endParaRPr lang="fr-FR" dirty="0"/>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54</a:t>
            </a:fld>
            <a:endParaRPr lang="fr-FR"/>
          </a:p>
        </p:txBody>
      </p:sp>
    </p:spTree>
    <p:extLst>
      <p:ext uri="{BB962C8B-B14F-4D97-AF65-F5344CB8AC3E}">
        <p14:creationId xmlns:p14="http://schemas.microsoft.com/office/powerpoint/2010/main" val="211452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6"/>
                </a:solidFill>
              </a:rPr>
              <a:t>REMERCIEMENTS</a:t>
            </a:r>
            <a:endParaRPr lang="fr-FR" dirty="0"/>
          </a:p>
        </p:txBody>
      </p:sp>
      <p:sp>
        <p:nvSpPr>
          <p:cNvPr id="3" name="Espace réservé du contenu 2"/>
          <p:cNvSpPr>
            <a:spLocks noGrp="1"/>
          </p:cNvSpPr>
          <p:nvPr>
            <p:ph idx="1"/>
          </p:nvPr>
        </p:nvSpPr>
        <p:spPr/>
        <p:txBody>
          <a:bodyPr>
            <a:normAutofit fontScale="77500" lnSpcReduction="20000"/>
          </a:bodyPr>
          <a:lstStyle/>
          <a:p>
            <a:pPr lvl="1"/>
            <a:r>
              <a:rPr lang="fr-FR" dirty="0">
                <a:solidFill>
                  <a:schemeClr val="tx2"/>
                </a:solidFill>
              </a:rPr>
              <a:t>Et je ne peux finir sans oublier de remercier </a:t>
            </a:r>
            <a:r>
              <a:rPr lang="fr-FR" sz="3300" b="1" dirty="0">
                <a:solidFill>
                  <a:schemeClr val="tx2"/>
                </a:solidFill>
              </a:rPr>
              <a:t>la Mairie</a:t>
            </a:r>
            <a:r>
              <a:rPr lang="fr-FR" dirty="0">
                <a:solidFill>
                  <a:schemeClr val="tx2"/>
                </a:solidFill>
              </a:rPr>
              <a:t> que nous sollicitons régulièrement, qui nous a </a:t>
            </a:r>
            <a:r>
              <a:rPr lang="fr-FR" dirty="0" smtClean="0">
                <a:solidFill>
                  <a:schemeClr val="tx2"/>
                </a:solidFill>
              </a:rPr>
              <a:t>aidé </a:t>
            </a:r>
            <a:r>
              <a:rPr lang="fr-FR" dirty="0">
                <a:solidFill>
                  <a:schemeClr val="tx2"/>
                </a:solidFill>
              </a:rPr>
              <a:t>à réaliser le </a:t>
            </a:r>
            <a:r>
              <a:rPr lang="fr-FR" dirty="0" smtClean="0">
                <a:solidFill>
                  <a:schemeClr val="tx2"/>
                </a:solidFill>
              </a:rPr>
              <a:t>3D </a:t>
            </a:r>
            <a:r>
              <a:rPr lang="fr-FR" dirty="0">
                <a:solidFill>
                  <a:schemeClr val="tx2"/>
                </a:solidFill>
              </a:rPr>
              <a:t>par une aide </a:t>
            </a:r>
            <a:r>
              <a:rPr lang="fr-FR" dirty="0" smtClean="0">
                <a:solidFill>
                  <a:schemeClr val="tx2"/>
                </a:solidFill>
              </a:rPr>
              <a:t>en </a:t>
            </a:r>
            <a:r>
              <a:rPr lang="fr-FR" dirty="0">
                <a:solidFill>
                  <a:schemeClr val="tx2"/>
                </a:solidFill>
              </a:rPr>
              <a:t>matériel </a:t>
            </a:r>
            <a:r>
              <a:rPr lang="fr-FR" dirty="0" smtClean="0">
                <a:solidFill>
                  <a:schemeClr val="tx2"/>
                </a:solidFill>
              </a:rPr>
              <a:t>et </a:t>
            </a:r>
            <a:r>
              <a:rPr lang="fr-FR" dirty="0">
                <a:solidFill>
                  <a:schemeClr val="tx2"/>
                </a:solidFill>
              </a:rPr>
              <a:t>par la mise à disposition de nombreux </a:t>
            </a:r>
            <a:r>
              <a:rPr lang="fr-FR" dirty="0" smtClean="0">
                <a:solidFill>
                  <a:schemeClr val="tx2"/>
                </a:solidFill>
              </a:rPr>
              <a:t>services et notamment des serres municipales qui ont contribué à la qualité de notre décor. </a:t>
            </a:r>
          </a:p>
          <a:p>
            <a:pPr marL="457200" lvl="1" indent="0">
              <a:buNone/>
            </a:pPr>
            <a:endParaRPr lang="fr-FR" dirty="0" smtClean="0">
              <a:solidFill>
                <a:schemeClr val="tx2"/>
              </a:solidFill>
            </a:endParaRPr>
          </a:p>
          <a:p>
            <a:pPr lvl="1"/>
            <a:r>
              <a:rPr lang="fr-FR" dirty="0" smtClean="0">
                <a:solidFill>
                  <a:schemeClr val="tx2"/>
                </a:solidFill>
              </a:rPr>
              <a:t>J’y </a:t>
            </a:r>
            <a:r>
              <a:rPr lang="fr-FR" dirty="0">
                <a:solidFill>
                  <a:schemeClr val="tx2"/>
                </a:solidFill>
              </a:rPr>
              <a:t>associe évidemment l’ensemble du service des sports, l’ensemble des personnes des différents services qui ont toujours été </a:t>
            </a:r>
            <a:r>
              <a:rPr lang="fr-FR" dirty="0" smtClean="0">
                <a:solidFill>
                  <a:schemeClr val="tx2"/>
                </a:solidFill>
              </a:rPr>
              <a:t>d’une remarquable </a:t>
            </a:r>
            <a:r>
              <a:rPr lang="fr-FR" dirty="0">
                <a:solidFill>
                  <a:schemeClr val="tx2"/>
                </a:solidFill>
              </a:rPr>
              <a:t>efficacité </a:t>
            </a:r>
            <a:endParaRPr lang="fr-FR" dirty="0" smtClean="0">
              <a:solidFill>
                <a:schemeClr val="tx2"/>
              </a:solidFill>
            </a:endParaRPr>
          </a:p>
          <a:p>
            <a:pPr lvl="1"/>
            <a:endParaRPr lang="fr-FR" dirty="0" smtClean="0">
              <a:solidFill>
                <a:schemeClr val="tx2"/>
              </a:solidFill>
            </a:endParaRPr>
          </a:p>
          <a:p>
            <a:pPr lvl="1"/>
            <a:r>
              <a:rPr lang="fr-FR" dirty="0" smtClean="0">
                <a:solidFill>
                  <a:schemeClr val="tx2"/>
                </a:solidFill>
              </a:rPr>
              <a:t>et </a:t>
            </a:r>
            <a:r>
              <a:rPr lang="fr-FR" dirty="0">
                <a:solidFill>
                  <a:schemeClr val="tx2"/>
                </a:solidFill>
              </a:rPr>
              <a:t>en fin tout </a:t>
            </a:r>
            <a:r>
              <a:rPr lang="fr-FR" dirty="0" smtClean="0">
                <a:solidFill>
                  <a:schemeClr val="tx2"/>
                </a:solidFill>
              </a:rPr>
              <a:t>particulièrement  je tiens à remercier M</a:t>
            </a:r>
            <a:r>
              <a:rPr lang="fr-FR" dirty="0">
                <a:solidFill>
                  <a:schemeClr val="tx2"/>
                </a:solidFill>
              </a:rPr>
              <a:t>. PAYEBIEN qui </a:t>
            </a:r>
            <a:r>
              <a:rPr lang="fr-FR" dirty="0" smtClean="0">
                <a:solidFill>
                  <a:schemeClr val="tx2"/>
                </a:solidFill>
              </a:rPr>
              <a:t>nous accompagne depuis </a:t>
            </a:r>
            <a:r>
              <a:rPr lang="fr-FR" dirty="0">
                <a:solidFill>
                  <a:schemeClr val="tx2"/>
                </a:solidFill>
              </a:rPr>
              <a:t>de longues années </a:t>
            </a:r>
            <a:r>
              <a:rPr lang="fr-FR" dirty="0" smtClean="0">
                <a:solidFill>
                  <a:schemeClr val="tx2"/>
                </a:solidFill>
              </a:rPr>
              <a:t>et est </a:t>
            </a:r>
            <a:r>
              <a:rPr lang="fr-FR" dirty="0">
                <a:solidFill>
                  <a:schemeClr val="tx2"/>
                </a:solidFill>
              </a:rPr>
              <a:t>un soutien </a:t>
            </a:r>
            <a:r>
              <a:rPr lang="fr-FR" dirty="0" smtClean="0">
                <a:solidFill>
                  <a:schemeClr val="tx2"/>
                </a:solidFill>
              </a:rPr>
              <a:t>indéfectible </a:t>
            </a:r>
            <a:r>
              <a:rPr lang="fr-FR" dirty="0">
                <a:solidFill>
                  <a:schemeClr val="tx2"/>
                </a:solidFill>
              </a:rPr>
              <a:t>de notre activité et de notre Compagnie</a:t>
            </a:r>
          </a:p>
          <a:p>
            <a:endParaRPr lang="fr-FR" dirty="0"/>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55</a:t>
            </a:fld>
            <a:endParaRPr lang="fr-FR"/>
          </a:p>
        </p:txBody>
      </p:sp>
    </p:spTree>
    <p:extLst>
      <p:ext uri="{BB962C8B-B14F-4D97-AF65-F5344CB8AC3E}">
        <p14:creationId xmlns:p14="http://schemas.microsoft.com/office/powerpoint/2010/main" val="367720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6"/>
                </a:solidFill>
              </a:rPr>
              <a:t>REMERCIEMENTS</a:t>
            </a:r>
            <a:endParaRPr lang="fr-FR" dirty="0"/>
          </a:p>
        </p:txBody>
      </p:sp>
      <p:sp>
        <p:nvSpPr>
          <p:cNvPr id="3" name="Espace réservé du contenu 2"/>
          <p:cNvSpPr>
            <a:spLocks noGrp="1"/>
          </p:cNvSpPr>
          <p:nvPr>
            <p:ph idx="1"/>
          </p:nvPr>
        </p:nvSpPr>
        <p:spPr/>
        <p:txBody>
          <a:bodyPr/>
          <a:lstStyle/>
          <a:p>
            <a:pPr marL="0" indent="0">
              <a:buNone/>
            </a:pPr>
            <a:endParaRPr lang="fr-FR" dirty="0" smtClean="0">
              <a:solidFill>
                <a:schemeClr val="tx2"/>
              </a:solidFill>
            </a:endParaRPr>
          </a:p>
          <a:p>
            <a:pPr marL="0" indent="0">
              <a:buNone/>
            </a:pPr>
            <a:endParaRPr lang="fr-FR" dirty="0">
              <a:solidFill>
                <a:schemeClr val="tx2"/>
              </a:solidFill>
            </a:endParaRPr>
          </a:p>
          <a:p>
            <a:pPr marL="0" indent="0">
              <a:buNone/>
            </a:pPr>
            <a:r>
              <a:rPr lang="fr-FR" dirty="0" smtClean="0">
                <a:solidFill>
                  <a:schemeClr val="tx2"/>
                </a:solidFill>
              </a:rPr>
              <a:t>Et MERCI à vous tous d’être ici présents et aider par votre présence à la vie de la Compagnie</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56</a:t>
            </a:fld>
            <a:endParaRPr lang="fr-FR"/>
          </a:p>
        </p:txBody>
      </p:sp>
    </p:spTree>
    <p:extLst>
      <p:ext uri="{BB962C8B-B14F-4D97-AF65-F5344CB8AC3E}">
        <p14:creationId xmlns:p14="http://schemas.microsoft.com/office/powerpoint/2010/main" val="372410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5794E80-251A-4A70-BC60-22903CD8DE09}" type="slidenum">
              <a:rPr lang="fr-FR" smtClean="0"/>
              <a:t>6</a:t>
            </a:fld>
            <a:endParaRPr lang="fr-F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343491197"/>
              </p:ext>
            </p:extLst>
          </p:nvPr>
        </p:nvGraphicFramePr>
        <p:xfrm>
          <a:off x="0" y="44625"/>
          <a:ext cx="9143999" cy="7088839"/>
        </p:xfrm>
        <a:graphic>
          <a:graphicData uri="http://schemas.openxmlformats.org/drawingml/2006/table">
            <a:tbl>
              <a:tblPr>
                <a:tableStyleId>{5C22544A-7EE6-4342-B048-85BDC9FD1C3A}</a:tableStyleId>
              </a:tblPr>
              <a:tblGrid>
                <a:gridCol w="2354678">
                  <a:extLst>
                    <a:ext uri="{9D8B030D-6E8A-4147-A177-3AD203B41FA5}">
                      <a16:colId xmlns:a16="http://schemas.microsoft.com/office/drawing/2014/main" xmlns="" val="1532583834"/>
                    </a:ext>
                  </a:extLst>
                </a:gridCol>
                <a:gridCol w="2335057">
                  <a:extLst>
                    <a:ext uri="{9D8B030D-6E8A-4147-A177-3AD203B41FA5}">
                      <a16:colId xmlns:a16="http://schemas.microsoft.com/office/drawing/2014/main" xmlns="" val="2172025942"/>
                    </a:ext>
                  </a:extLst>
                </a:gridCol>
                <a:gridCol w="1295072">
                  <a:extLst>
                    <a:ext uri="{9D8B030D-6E8A-4147-A177-3AD203B41FA5}">
                      <a16:colId xmlns:a16="http://schemas.microsoft.com/office/drawing/2014/main" xmlns="" val="221744632"/>
                    </a:ext>
                  </a:extLst>
                </a:gridCol>
                <a:gridCol w="1196961">
                  <a:extLst>
                    <a:ext uri="{9D8B030D-6E8A-4147-A177-3AD203B41FA5}">
                      <a16:colId xmlns:a16="http://schemas.microsoft.com/office/drawing/2014/main" xmlns="" val="1159270694"/>
                    </a:ext>
                  </a:extLst>
                </a:gridCol>
                <a:gridCol w="1256093">
                  <a:extLst>
                    <a:ext uri="{9D8B030D-6E8A-4147-A177-3AD203B41FA5}">
                      <a16:colId xmlns:a16="http://schemas.microsoft.com/office/drawing/2014/main" xmlns="" val="1611401909"/>
                    </a:ext>
                  </a:extLst>
                </a:gridCol>
                <a:gridCol w="706138">
                  <a:extLst>
                    <a:ext uri="{9D8B030D-6E8A-4147-A177-3AD203B41FA5}">
                      <a16:colId xmlns:a16="http://schemas.microsoft.com/office/drawing/2014/main" xmlns="" val="61885224"/>
                    </a:ext>
                  </a:extLst>
                </a:gridCol>
              </a:tblGrid>
              <a:tr h="357279">
                <a:tc gridSpan="6">
                  <a:txBody>
                    <a:bodyPr/>
                    <a:lstStyle/>
                    <a:p>
                      <a:pPr algn="ctr" fontAlgn="b"/>
                      <a:r>
                        <a:rPr lang="fr-FR" sz="1800" u="none" strike="noStrike" dirty="0">
                          <a:solidFill>
                            <a:srgbClr val="FF0000"/>
                          </a:solidFill>
                          <a:effectLst/>
                          <a:latin typeface="Garamond" panose="02020404030301010803" pitchFamily="18" charset="0"/>
                        </a:rPr>
                        <a:t>Saison 2015-2016 (au </a:t>
                      </a:r>
                      <a:r>
                        <a:rPr lang="fr-FR" sz="1800" u="none" strike="noStrike" dirty="0" smtClean="0">
                          <a:solidFill>
                            <a:srgbClr val="FF0000"/>
                          </a:solidFill>
                          <a:effectLst/>
                          <a:latin typeface="Garamond" panose="02020404030301010803" pitchFamily="18" charset="0"/>
                        </a:rPr>
                        <a:t>14/01/2016)</a:t>
                      </a:r>
                      <a:endParaRPr lang="fr-FR" sz="1800" b="1" i="0" u="none" strike="noStrike" dirty="0">
                        <a:solidFill>
                          <a:srgbClr val="FF0000"/>
                        </a:solidFill>
                        <a:effectLst/>
                        <a:latin typeface="Garamond" panose="02020404030301010803" pitchFamily="18" charset="0"/>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3015450896"/>
                  </a:ext>
                </a:extLst>
              </a:tr>
              <a:tr h="257328">
                <a:tc>
                  <a:txBody>
                    <a:bodyPr/>
                    <a:lstStyle/>
                    <a:p>
                      <a:pPr algn="ctr" fontAlgn="b"/>
                      <a:r>
                        <a:rPr lang="fr-FR" sz="1800" u="none" strike="noStrike" dirty="0">
                          <a:effectLst/>
                          <a:latin typeface="Garamond" panose="02020404030301010803" pitchFamily="18" charset="0"/>
                        </a:rPr>
                        <a:t> </a:t>
                      </a:r>
                      <a:endParaRPr lang="fr-FR" sz="1800" b="1" i="0" u="none" strike="noStrike" dirty="0">
                        <a:effectLst/>
                        <a:latin typeface="Garamond" panose="02020404030301010803" pitchFamily="18" charset="0"/>
                      </a:endParaRPr>
                    </a:p>
                  </a:txBody>
                  <a:tcPr marL="9525" marR="9525" marT="9525" marB="0" anchor="b"/>
                </a:tc>
                <a:tc>
                  <a:txBody>
                    <a:bodyPr/>
                    <a:lstStyle/>
                    <a:p>
                      <a:pPr algn="ctr" fontAlgn="b"/>
                      <a:r>
                        <a:rPr lang="fr-FR" sz="1800" u="none" strike="noStrike" dirty="0">
                          <a:effectLst/>
                          <a:latin typeface="Garamond" panose="02020404030301010803" pitchFamily="18" charset="0"/>
                        </a:rPr>
                        <a:t> </a:t>
                      </a:r>
                      <a:endParaRPr lang="fr-FR" sz="1800" b="1" i="0" u="none" strike="noStrike" dirty="0">
                        <a:effectLst/>
                        <a:latin typeface="Garamond" panose="02020404030301010803" pitchFamily="18" charset="0"/>
                      </a:endParaRPr>
                    </a:p>
                  </a:txBody>
                  <a:tcPr marL="9525" marR="9525" marT="9525" marB="0" anchor="b"/>
                </a:tc>
                <a:tc>
                  <a:txBody>
                    <a:bodyPr/>
                    <a:lstStyle/>
                    <a:p>
                      <a:pPr algn="ctr" fontAlgn="b"/>
                      <a:r>
                        <a:rPr lang="fr-FR" sz="1800" u="none" strike="noStrike">
                          <a:effectLst/>
                          <a:latin typeface="Garamond" panose="02020404030301010803" pitchFamily="18" charset="0"/>
                        </a:rPr>
                        <a:t>Hommes </a:t>
                      </a:r>
                      <a:endParaRPr lang="fr-FR" sz="1800" b="1" i="0" u="none" strike="noStrike">
                        <a:effectLst/>
                        <a:latin typeface="Garamond" panose="02020404030301010803" pitchFamily="18" charset="0"/>
                      </a:endParaRPr>
                    </a:p>
                  </a:txBody>
                  <a:tcPr marL="9525" marR="9525" marT="9525" marB="0" anchor="b"/>
                </a:tc>
                <a:tc>
                  <a:txBody>
                    <a:bodyPr/>
                    <a:lstStyle/>
                    <a:p>
                      <a:pPr algn="ctr" fontAlgn="b"/>
                      <a:r>
                        <a:rPr lang="fr-FR" sz="1800" u="none" strike="noStrike">
                          <a:effectLst/>
                          <a:latin typeface="Garamond" panose="02020404030301010803" pitchFamily="18" charset="0"/>
                        </a:rPr>
                        <a:t>Femmes</a:t>
                      </a:r>
                      <a:endParaRPr lang="fr-FR" sz="1800" b="1" i="0" u="none" strike="noStrike">
                        <a:effectLst/>
                        <a:latin typeface="Garamond" panose="02020404030301010803" pitchFamily="18" charset="0"/>
                      </a:endParaRPr>
                    </a:p>
                  </a:txBody>
                  <a:tcPr marL="9525" marR="9525" marT="9525" marB="0" anchor="b"/>
                </a:tc>
                <a:tc>
                  <a:txBody>
                    <a:bodyPr/>
                    <a:lstStyle/>
                    <a:p>
                      <a:pPr algn="ctr" fontAlgn="b"/>
                      <a:r>
                        <a:rPr lang="fr-FR" sz="1800" u="none" strike="noStrike">
                          <a:effectLst/>
                          <a:latin typeface="Garamond" panose="02020404030301010803" pitchFamily="18" charset="0"/>
                        </a:rPr>
                        <a:t>Total</a:t>
                      </a:r>
                      <a:endParaRPr lang="fr-FR" sz="1800" b="1" i="0" u="none" strike="noStrike">
                        <a:effectLst/>
                        <a:latin typeface="Garamond" panose="02020404030301010803" pitchFamily="18" charset="0"/>
                      </a:endParaRPr>
                    </a:p>
                  </a:txBody>
                  <a:tcPr marL="9525" marR="9525" marT="9525" marB="0" anchor="b"/>
                </a:tc>
                <a:tc>
                  <a:txBody>
                    <a:bodyPr/>
                    <a:lstStyle/>
                    <a:p>
                      <a:pPr algn="ctr" fontAlgn="b"/>
                      <a:r>
                        <a:rPr lang="fr-FR" sz="1800" u="none" strike="noStrike">
                          <a:effectLst/>
                          <a:latin typeface="Garamond" panose="02020404030301010803" pitchFamily="18" charset="0"/>
                        </a:rPr>
                        <a:t>%</a:t>
                      </a:r>
                      <a:endParaRPr lang="fr-FR" sz="1800" b="1" i="0" u="none" strike="noStrike">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3551183175"/>
                  </a:ext>
                </a:extLst>
              </a:tr>
              <a:tr h="257328">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dirty="0">
                          <a:solidFill>
                            <a:srgbClr val="FF0000"/>
                          </a:solidFill>
                          <a:effectLst/>
                          <a:latin typeface="Garamond" panose="02020404030301010803" pitchFamily="18" charset="0"/>
                        </a:rPr>
                        <a:t>Poussins</a:t>
                      </a:r>
                      <a:endParaRPr lang="fr-FR" sz="1800" b="0" i="0" u="none" strike="noStrike" dirty="0">
                        <a:solidFill>
                          <a:srgbClr val="FF0000"/>
                        </a:solidFill>
                        <a:effectLst/>
                        <a:latin typeface="Garamond" panose="02020404030301010803" pitchFamily="18" charset="0"/>
                      </a:endParaRPr>
                    </a:p>
                  </a:txBody>
                  <a:tcPr marL="9525" marR="9525" marT="9525" marB="0" anchor="b"/>
                </a:tc>
                <a:tc>
                  <a:txBody>
                    <a:bodyPr/>
                    <a:lstStyle/>
                    <a:p>
                      <a:pPr algn="r" fontAlgn="b"/>
                      <a:r>
                        <a:rPr lang="fr-FR" sz="1800" u="none" strike="noStrike" dirty="0">
                          <a:solidFill>
                            <a:srgbClr val="FF0000"/>
                          </a:solidFill>
                          <a:effectLst/>
                          <a:latin typeface="Garamond" panose="02020404030301010803" pitchFamily="18" charset="0"/>
                        </a:rPr>
                        <a:t>11</a:t>
                      </a:r>
                      <a:endParaRPr lang="fr-FR" sz="1800" b="0" i="0" u="none" strike="noStrike" dirty="0">
                        <a:solidFill>
                          <a:srgbClr val="FF0000"/>
                        </a:solidFill>
                        <a:effectLst/>
                        <a:latin typeface="Garamond" panose="02020404030301010803" pitchFamily="18" charset="0"/>
                      </a:endParaRPr>
                    </a:p>
                  </a:txBody>
                  <a:tcPr marL="9525" marR="9525" marT="9525" marB="0" anchor="b"/>
                </a:tc>
                <a:tc>
                  <a:txBody>
                    <a:bodyPr/>
                    <a:lstStyle/>
                    <a:p>
                      <a:pPr algn="r" fontAlgn="b"/>
                      <a:r>
                        <a:rPr lang="fr-FR" sz="1800" u="none" strike="noStrike" dirty="0">
                          <a:solidFill>
                            <a:srgbClr val="FF0000"/>
                          </a:solidFill>
                          <a:effectLst/>
                          <a:latin typeface="Garamond" panose="02020404030301010803" pitchFamily="18" charset="0"/>
                        </a:rPr>
                        <a:t>0</a:t>
                      </a:r>
                      <a:endParaRPr lang="fr-FR" sz="1800" b="0" i="0" u="none" strike="noStrike" dirty="0">
                        <a:solidFill>
                          <a:srgbClr val="FF0000"/>
                        </a:solidFill>
                        <a:effectLst/>
                        <a:latin typeface="Garamond" panose="02020404030301010803" pitchFamily="18" charset="0"/>
                      </a:endParaRPr>
                    </a:p>
                  </a:txBody>
                  <a:tcPr marL="9525" marR="9525" marT="9525" marB="0" anchor="b"/>
                </a:tc>
                <a:tc>
                  <a:txBody>
                    <a:bodyPr/>
                    <a:lstStyle/>
                    <a:p>
                      <a:pPr algn="r" fontAlgn="b"/>
                      <a:r>
                        <a:rPr lang="fr-FR" sz="1800" u="none" strike="noStrike" dirty="0">
                          <a:solidFill>
                            <a:srgbClr val="FF0000"/>
                          </a:solidFill>
                          <a:effectLst/>
                          <a:latin typeface="Garamond" panose="02020404030301010803" pitchFamily="18" charset="0"/>
                        </a:rPr>
                        <a:t>11</a:t>
                      </a:r>
                      <a:endParaRPr lang="fr-FR" sz="1800" b="0" i="0" u="none" strike="noStrike" dirty="0">
                        <a:solidFill>
                          <a:srgbClr val="FF0000"/>
                        </a:solidFill>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 </a:t>
                      </a:r>
                      <a:r>
                        <a:rPr lang="fr-FR" sz="1800" u="none" strike="noStrike" dirty="0" smtClean="0">
                          <a:effectLst/>
                          <a:latin typeface="Garamond" panose="02020404030301010803" pitchFamily="18" charset="0"/>
                        </a:rPr>
                        <a:t>)</a:t>
                      </a:r>
                      <a:endParaRPr lang="fr-FR" sz="1800" b="0" i="0" u="none" strike="noStrike" dirty="0">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2574424813"/>
                  </a:ext>
                </a:extLst>
              </a:tr>
              <a:tr h="257328">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(inclus dans Total)</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0" i="0" u="none" strike="noStrike">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0" i="0" u="none" strike="noStrike">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 </a:t>
                      </a:r>
                      <a:r>
                        <a:rPr lang="fr-FR" sz="1800" u="none" strike="noStrike" dirty="0" smtClean="0">
                          <a:effectLst/>
                          <a:latin typeface="Garamond" panose="02020404030301010803" pitchFamily="18" charset="0"/>
                        </a:rPr>
                        <a:t>)</a:t>
                      </a:r>
                      <a:endParaRPr lang="fr-FR" sz="1800" b="0" i="0" u="none" strike="noStrike" dirty="0">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3823526636"/>
                  </a:ext>
                </a:extLst>
              </a:tr>
              <a:tr h="257328">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dirty="0">
                          <a:solidFill>
                            <a:srgbClr val="FF0000"/>
                          </a:solidFill>
                          <a:effectLst/>
                          <a:latin typeface="Garamond" panose="02020404030301010803" pitchFamily="18" charset="0"/>
                        </a:rPr>
                        <a:t>Benjamins</a:t>
                      </a:r>
                      <a:endParaRPr lang="fr-FR" sz="1800" b="0" i="0" u="none" strike="noStrike" dirty="0">
                        <a:solidFill>
                          <a:srgbClr val="FF0000"/>
                        </a:solidFill>
                        <a:effectLst/>
                        <a:latin typeface="Garamond" panose="02020404030301010803" pitchFamily="18" charset="0"/>
                      </a:endParaRPr>
                    </a:p>
                  </a:txBody>
                  <a:tcPr marL="9525" marR="9525" marT="9525" marB="0" anchor="b"/>
                </a:tc>
                <a:tc>
                  <a:txBody>
                    <a:bodyPr/>
                    <a:lstStyle/>
                    <a:p>
                      <a:pPr algn="r" fontAlgn="b"/>
                      <a:r>
                        <a:rPr lang="fr-FR" sz="1800" u="none" strike="noStrike" dirty="0">
                          <a:solidFill>
                            <a:srgbClr val="FF0000"/>
                          </a:solidFill>
                          <a:effectLst/>
                          <a:latin typeface="Garamond" panose="02020404030301010803" pitchFamily="18" charset="0"/>
                        </a:rPr>
                        <a:t>13</a:t>
                      </a:r>
                      <a:endParaRPr lang="fr-FR" sz="1800" b="0" i="0" u="none" strike="noStrike" dirty="0">
                        <a:solidFill>
                          <a:srgbClr val="FF0000"/>
                        </a:solidFill>
                        <a:effectLst/>
                        <a:latin typeface="Garamond" panose="02020404030301010803" pitchFamily="18" charset="0"/>
                      </a:endParaRPr>
                    </a:p>
                  </a:txBody>
                  <a:tcPr marL="9525" marR="9525" marT="9525" marB="0" anchor="b"/>
                </a:tc>
                <a:tc>
                  <a:txBody>
                    <a:bodyPr/>
                    <a:lstStyle/>
                    <a:p>
                      <a:pPr algn="r" fontAlgn="b"/>
                      <a:r>
                        <a:rPr lang="fr-FR" sz="1800" u="none" strike="noStrike" dirty="0">
                          <a:solidFill>
                            <a:srgbClr val="FF0000"/>
                          </a:solidFill>
                          <a:effectLst/>
                          <a:latin typeface="Garamond" panose="02020404030301010803" pitchFamily="18" charset="0"/>
                        </a:rPr>
                        <a:t>4</a:t>
                      </a:r>
                      <a:endParaRPr lang="fr-FR" sz="1800" b="0" i="0" u="none" strike="noStrike" dirty="0">
                        <a:solidFill>
                          <a:srgbClr val="FF0000"/>
                        </a:solidFill>
                        <a:effectLst/>
                        <a:latin typeface="Garamond" panose="02020404030301010803" pitchFamily="18" charset="0"/>
                      </a:endParaRPr>
                    </a:p>
                  </a:txBody>
                  <a:tcPr marL="9525" marR="9525" marT="9525" marB="0" anchor="b"/>
                </a:tc>
                <a:tc>
                  <a:txBody>
                    <a:bodyPr/>
                    <a:lstStyle/>
                    <a:p>
                      <a:pPr algn="r" fontAlgn="b"/>
                      <a:r>
                        <a:rPr lang="fr-FR" sz="1800" u="none" strike="noStrike" dirty="0">
                          <a:solidFill>
                            <a:srgbClr val="FF0000"/>
                          </a:solidFill>
                          <a:effectLst/>
                          <a:latin typeface="Garamond" panose="02020404030301010803" pitchFamily="18" charset="0"/>
                        </a:rPr>
                        <a:t>17</a:t>
                      </a:r>
                      <a:endParaRPr lang="fr-FR" sz="1800" b="0" i="0" u="none" strike="noStrike" dirty="0">
                        <a:solidFill>
                          <a:srgbClr val="FF0000"/>
                        </a:solidFill>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 </a:t>
                      </a:r>
                      <a:r>
                        <a:rPr lang="fr-FR" sz="1800" u="none" strike="noStrike" dirty="0" smtClean="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4231973843"/>
                  </a:ext>
                </a:extLst>
              </a:tr>
              <a:tr h="257328">
                <a:tc>
                  <a:txBody>
                    <a:bodyPr/>
                    <a:lstStyle/>
                    <a:p>
                      <a:pPr algn="l" fontAlgn="b"/>
                      <a:r>
                        <a:rPr lang="fr-FR" sz="1800" u="none" strike="noStrike">
                          <a:effectLst/>
                          <a:latin typeface="Garamond" panose="02020404030301010803" pitchFamily="18" charset="0"/>
                        </a:rPr>
                        <a:t> </a:t>
                      </a:r>
                      <a:endParaRPr lang="fr-FR" sz="1800" b="0" i="0" u="none" strike="noStrike">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Minimes</a:t>
                      </a:r>
                      <a:endParaRPr lang="fr-FR" sz="1800" b="0"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dirty="0" smtClean="0">
                          <a:effectLst/>
                          <a:latin typeface="Garamond" panose="02020404030301010803" pitchFamily="18" charset="0"/>
                        </a:rPr>
                        <a:t>3</a:t>
                      </a:r>
                      <a:endParaRPr lang="fr-FR" sz="1800" b="0"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dirty="0">
                          <a:effectLst/>
                          <a:latin typeface="Garamond" panose="02020404030301010803" pitchFamily="18" charset="0"/>
                        </a:rPr>
                        <a:t>4</a:t>
                      </a:r>
                      <a:endParaRPr lang="fr-FR" sz="1800" b="0"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dirty="0" smtClean="0">
                          <a:effectLst/>
                          <a:latin typeface="Garamond" panose="02020404030301010803" pitchFamily="18" charset="0"/>
                        </a:rPr>
                        <a:t>7</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2551678332"/>
                  </a:ext>
                </a:extLst>
              </a:tr>
              <a:tr h="257328">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Cadets</a:t>
                      </a:r>
                      <a:endParaRPr lang="fr-FR" sz="1800" b="0"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dirty="0">
                          <a:effectLst/>
                          <a:latin typeface="Garamond" panose="02020404030301010803" pitchFamily="18" charset="0"/>
                        </a:rPr>
                        <a:t>7</a:t>
                      </a:r>
                      <a:endParaRPr lang="fr-FR" sz="1800" b="0"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a:effectLst/>
                          <a:latin typeface="Garamond" panose="02020404030301010803" pitchFamily="18" charset="0"/>
                        </a:rPr>
                        <a:t>5</a:t>
                      </a:r>
                      <a:endParaRPr lang="fr-FR" sz="1800" b="0" i="0"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a:effectLst/>
                          <a:latin typeface="Garamond" panose="02020404030301010803" pitchFamily="18" charset="0"/>
                        </a:rPr>
                        <a:t>12</a:t>
                      </a:r>
                      <a:endParaRPr lang="fr-FR" sz="1800" b="0" i="0" u="none" strike="noStrike">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941125784"/>
                  </a:ext>
                </a:extLst>
              </a:tr>
              <a:tr h="257328">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Juniors</a:t>
                      </a:r>
                      <a:endParaRPr lang="fr-FR" sz="1800" b="0"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dirty="0">
                          <a:effectLst/>
                          <a:latin typeface="Garamond" panose="02020404030301010803" pitchFamily="18" charset="0"/>
                        </a:rPr>
                        <a:t>2</a:t>
                      </a:r>
                      <a:endParaRPr lang="fr-FR" sz="1800" b="0"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a:effectLst/>
                          <a:latin typeface="Garamond" panose="02020404030301010803" pitchFamily="18" charset="0"/>
                        </a:rPr>
                        <a:t>0</a:t>
                      </a:r>
                      <a:endParaRPr lang="fr-FR" sz="1800" b="0" i="0"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a:effectLst/>
                          <a:latin typeface="Garamond" panose="02020404030301010803" pitchFamily="18" charset="0"/>
                        </a:rPr>
                        <a:t>2</a:t>
                      </a:r>
                      <a:endParaRPr lang="fr-FR" sz="1800" b="0" i="0" u="none" strike="noStrike">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0" i="0" u="none" strike="noStrike">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1635561222"/>
                  </a:ext>
                </a:extLst>
              </a:tr>
              <a:tr h="506020">
                <a:tc>
                  <a:txBody>
                    <a:bodyPr/>
                    <a:lstStyle/>
                    <a:p>
                      <a:pPr algn="l" fontAlgn="b"/>
                      <a:r>
                        <a:rPr lang="fr-FR" sz="1800" u="none" strike="noStrike" dirty="0">
                          <a:solidFill>
                            <a:srgbClr val="FF0000"/>
                          </a:solidFill>
                          <a:effectLst/>
                          <a:latin typeface="Garamond" panose="02020404030301010803" pitchFamily="18" charset="0"/>
                        </a:rPr>
                        <a:t>Sous Total Jeunes</a:t>
                      </a:r>
                      <a:endParaRPr lang="fr-FR" sz="1800" b="0" i="0" u="none" strike="noStrike" dirty="0">
                        <a:solidFill>
                          <a:srgbClr val="FF0000"/>
                        </a:solidFill>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0" i="0" u="none" strike="noStrike">
                        <a:effectLst/>
                        <a:latin typeface="Garamond" panose="02020404030301010803" pitchFamily="18" charset="0"/>
                      </a:endParaRPr>
                    </a:p>
                  </a:txBody>
                  <a:tcPr marL="9525" marR="9525" marT="9525" marB="0" anchor="b"/>
                </a:tc>
                <a:tc>
                  <a:txBody>
                    <a:bodyPr/>
                    <a:lstStyle/>
                    <a:p>
                      <a:pPr algn="r" fontAlgn="b"/>
                      <a:r>
                        <a:rPr lang="fr-FR" sz="1800" b="0" i="0" u="none" strike="noStrike" dirty="0" smtClean="0">
                          <a:effectLst/>
                          <a:latin typeface="Garamond" panose="02020404030301010803" pitchFamily="18" charset="0"/>
                        </a:rPr>
                        <a:t>36</a:t>
                      </a:r>
                      <a:endParaRPr lang="fr-FR" sz="1800" b="1"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dirty="0">
                          <a:effectLst/>
                          <a:latin typeface="Garamond" panose="02020404030301010803" pitchFamily="18" charset="0"/>
                        </a:rPr>
                        <a:t>13</a:t>
                      </a:r>
                      <a:endParaRPr lang="fr-FR" sz="1800" b="1" i="0" u="none" strike="noStrike" dirty="0">
                        <a:solidFill>
                          <a:srgbClr val="FF0000"/>
                        </a:solidFill>
                        <a:effectLst/>
                        <a:latin typeface="Garamond" panose="02020404030301010803" pitchFamily="18" charset="0"/>
                      </a:endParaRPr>
                    </a:p>
                  </a:txBody>
                  <a:tcPr marL="9525" marR="9525" marT="9525" marB="0" anchor="b"/>
                </a:tc>
                <a:tc>
                  <a:txBody>
                    <a:bodyPr/>
                    <a:lstStyle/>
                    <a:p>
                      <a:pPr algn="r" fontAlgn="b"/>
                      <a:r>
                        <a:rPr lang="fr-FR" sz="1800" u="none" strike="noStrike" dirty="0" smtClean="0">
                          <a:effectLst/>
                          <a:latin typeface="Garamond" panose="02020404030301010803" pitchFamily="18" charset="0"/>
                        </a:rPr>
                        <a:t>49</a:t>
                      </a:r>
                      <a:endParaRPr lang="fr-FR" sz="1800" b="1"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dirty="0" smtClean="0">
                          <a:solidFill>
                            <a:srgbClr val="FF0000"/>
                          </a:solidFill>
                          <a:effectLst/>
                          <a:latin typeface="Garamond" panose="02020404030301010803" pitchFamily="18" charset="0"/>
                        </a:rPr>
                        <a:t>39,52%</a:t>
                      </a:r>
                      <a:endParaRPr lang="fr-FR" sz="1800" b="1" i="0" u="none" strike="noStrike" dirty="0">
                        <a:solidFill>
                          <a:srgbClr val="FF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3980585961"/>
                  </a:ext>
                </a:extLst>
              </a:tr>
              <a:tr h="257328">
                <a:tc>
                  <a:txBody>
                    <a:bodyPr/>
                    <a:lstStyle/>
                    <a:p>
                      <a:pPr algn="l" fontAlgn="b"/>
                      <a:r>
                        <a:rPr lang="fr-FR" sz="1800" u="none" strike="noStrike" dirty="0">
                          <a:effectLst/>
                          <a:latin typeface="Garamond" panose="02020404030301010803" pitchFamily="18" charset="0"/>
                        </a:rPr>
                        <a:t>% Jeunes sur Total</a:t>
                      </a:r>
                      <a:endParaRPr lang="fr-FR" sz="1800" b="0" i="1"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0" i="1"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dirty="0">
                          <a:effectLst/>
                          <a:latin typeface="Garamond" panose="02020404030301010803" pitchFamily="18" charset="0"/>
                        </a:rPr>
                        <a:t>29%</a:t>
                      </a:r>
                      <a:endParaRPr lang="fr-FR" sz="1800" b="1" i="1"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dirty="0" smtClean="0">
                          <a:effectLst/>
                          <a:latin typeface="Garamond" panose="02020404030301010803" pitchFamily="18" charset="0"/>
                        </a:rPr>
                        <a:t>10%</a:t>
                      </a:r>
                      <a:endParaRPr lang="fr-FR" sz="1800" b="1" i="1"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dirty="0" smtClean="0">
                          <a:effectLst/>
                          <a:latin typeface="Garamond" panose="02020404030301010803" pitchFamily="18" charset="0"/>
                        </a:rPr>
                        <a:t>340%</a:t>
                      </a:r>
                      <a:endParaRPr lang="fr-FR" sz="1800" b="1" i="1"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 </a:t>
                      </a:r>
                      <a:endParaRPr lang="fr-FR" sz="1800" b="1" i="1" u="none" strike="noStrike" dirty="0">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490351856"/>
                  </a:ext>
                </a:extLst>
              </a:tr>
              <a:tr h="257328">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0" i="0" u="none" strike="noStrike">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0" i="0" u="none" strike="noStrike">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2725700549"/>
                  </a:ext>
                </a:extLst>
              </a:tr>
              <a:tr h="257328">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Seniors</a:t>
                      </a:r>
                      <a:endParaRPr lang="fr-FR" sz="1800" b="0"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dirty="0" smtClean="0">
                          <a:effectLst/>
                          <a:latin typeface="Garamond" panose="02020404030301010803" pitchFamily="18" charset="0"/>
                        </a:rPr>
                        <a:t>40</a:t>
                      </a:r>
                      <a:endParaRPr lang="fr-FR" sz="1800" b="0"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a:effectLst/>
                          <a:latin typeface="Garamond" panose="02020404030301010803" pitchFamily="18" charset="0"/>
                        </a:rPr>
                        <a:t>11</a:t>
                      </a:r>
                      <a:endParaRPr lang="fr-FR" sz="1800" b="0" i="0"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dirty="0" smtClean="0">
                          <a:effectLst/>
                          <a:latin typeface="Garamond" panose="02020404030301010803" pitchFamily="18" charset="0"/>
                        </a:rPr>
                        <a:t>51</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0" i="0" u="none" strike="noStrike">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2696876568"/>
                  </a:ext>
                </a:extLst>
              </a:tr>
              <a:tr h="257328">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Vétérans</a:t>
                      </a:r>
                      <a:endParaRPr lang="fr-FR" sz="1800" b="0" i="0"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dirty="0">
                          <a:effectLst/>
                          <a:latin typeface="Garamond" panose="02020404030301010803" pitchFamily="18" charset="0"/>
                        </a:rPr>
                        <a:t>7</a:t>
                      </a:r>
                      <a:endParaRPr lang="fr-FR" sz="1800" b="0"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a:effectLst/>
                          <a:latin typeface="Garamond" panose="02020404030301010803" pitchFamily="18" charset="0"/>
                        </a:rPr>
                        <a:t>4</a:t>
                      </a:r>
                      <a:endParaRPr lang="fr-FR" sz="1800" b="0" i="0"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a:effectLst/>
                          <a:latin typeface="Garamond" panose="02020404030301010803" pitchFamily="18" charset="0"/>
                        </a:rPr>
                        <a:t>11</a:t>
                      </a:r>
                      <a:endParaRPr lang="fr-FR" sz="1800" b="0" i="0" u="none" strike="noStrike">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0" i="0" u="none" strike="noStrike">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1343747869"/>
                  </a:ext>
                </a:extLst>
              </a:tr>
              <a:tr h="257328">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Super vétérans</a:t>
                      </a:r>
                      <a:endParaRPr lang="fr-FR" sz="1800" b="0" i="0"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dirty="0">
                          <a:effectLst/>
                          <a:latin typeface="Garamond" panose="02020404030301010803" pitchFamily="18" charset="0"/>
                        </a:rPr>
                        <a:t>10</a:t>
                      </a:r>
                      <a:endParaRPr lang="fr-FR" sz="1800" b="0"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dirty="0">
                          <a:effectLst/>
                          <a:latin typeface="Garamond" panose="02020404030301010803" pitchFamily="18" charset="0"/>
                        </a:rPr>
                        <a:t>3</a:t>
                      </a:r>
                      <a:endParaRPr lang="fr-FR" sz="1800" b="0"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a:effectLst/>
                          <a:latin typeface="Garamond" panose="02020404030301010803" pitchFamily="18" charset="0"/>
                        </a:rPr>
                        <a:t>13</a:t>
                      </a:r>
                      <a:endParaRPr lang="fr-FR" sz="1800" b="0" i="0" u="none" strike="noStrike">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0" i="0" u="none" strike="noStrike">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1756439647"/>
                  </a:ext>
                </a:extLst>
              </a:tr>
              <a:tr h="257328">
                <a:tc>
                  <a:txBody>
                    <a:bodyPr/>
                    <a:lstStyle/>
                    <a:p>
                      <a:pPr algn="l" fontAlgn="b"/>
                      <a:r>
                        <a:rPr lang="fr-FR" sz="1800" u="none" strike="noStrike" dirty="0">
                          <a:effectLst/>
                          <a:latin typeface="Garamond" panose="02020404030301010803" pitchFamily="18" charset="0"/>
                        </a:rPr>
                        <a:t>Dont</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0" i="0" u="none" strike="noStrike">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1" i="0" u="none" strike="noStrike">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 </a:t>
                      </a:r>
                      <a:endParaRPr lang="fr-FR" sz="1800" b="1"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1" i="0" u="none" strike="noStrike">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1" i="0" u="none" strike="noStrike">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3107569143"/>
                  </a:ext>
                </a:extLst>
              </a:tr>
              <a:tr h="257328">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FFH</a:t>
                      </a:r>
                      <a:endParaRPr lang="fr-FR" sz="1800" b="0" i="1"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a:effectLst/>
                          <a:latin typeface="Garamond" panose="02020404030301010803" pitchFamily="18" charset="0"/>
                        </a:rPr>
                        <a:t>2</a:t>
                      </a:r>
                      <a:endParaRPr lang="fr-FR" sz="1800" b="0" i="1"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dirty="0">
                          <a:effectLst/>
                          <a:latin typeface="Garamond" panose="02020404030301010803" pitchFamily="18" charset="0"/>
                        </a:rPr>
                        <a:t>1</a:t>
                      </a:r>
                      <a:endParaRPr lang="fr-FR" sz="1800" b="0" i="1"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a:effectLst/>
                          <a:latin typeface="Garamond" panose="02020404030301010803" pitchFamily="18" charset="0"/>
                        </a:rPr>
                        <a:t>3</a:t>
                      </a:r>
                      <a:endParaRPr lang="fr-FR" sz="1800" b="0" i="1"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a:effectLst/>
                          <a:latin typeface="Garamond" panose="02020404030301010803" pitchFamily="18" charset="0"/>
                        </a:rPr>
                        <a:t>2%</a:t>
                      </a:r>
                      <a:endParaRPr lang="fr-FR" sz="1800" b="0" i="1" u="none" strike="noStrike">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1957614477"/>
                  </a:ext>
                </a:extLst>
              </a:tr>
              <a:tr h="257328">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FFSA</a:t>
                      </a:r>
                      <a:endParaRPr lang="fr-FR" sz="1800" b="0" i="1"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a:effectLst/>
                          <a:latin typeface="Garamond" panose="02020404030301010803" pitchFamily="18" charset="0"/>
                        </a:rPr>
                        <a:t>5</a:t>
                      </a:r>
                      <a:endParaRPr lang="fr-FR" sz="1800" b="0" i="1"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dirty="0">
                          <a:effectLst/>
                          <a:latin typeface="Garamond" panose="02020404030301010803" pitchFamily="18" charset="0"/>
                        </a:rPr>
                        <a:t>3</a:t>
                      </a:r>
                      <a:endParaRPr lang="fr-FR" sz="1800" b="0" i="1"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a:effectLst/>
                          <a:latin typeface="Garamond" panose="02020404030301010803" pitchFamily="18" charset="0"/>
                        </a:rPr>
                        <a:t>8</a:t>
                      </a:r>
                      <a:endParaRPr lang="fr-FR" sz="1800" b="0" i="1"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dirty="0" smtClean="0">
                          <a:effectLst/>
                          <a:latin typeface="Garamond" panose="02020404030301010803" pitchFamily="18" charset="0"/>
                        </a:rPr>
                        <a:t>6%</a:t>
                      </a:r>
                      <a:endParaRPr lang="fr-FR" sz="1800" b="0" i="1" u="none" strike="noStrike" dirty="0">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4061314600"/>
                  </a:ext>
                </a:extLst>
              </a:tr>
              <a:tr h="506020">
                <a:tc>
                  <a:txBody>
                    <a:bodyPr/>
                    <a:lstStyle/>
                    <a:p>
                      <a:pPr algn="l" fontAlgn="b"/>
                      <a:r>
                        <a:rPr lang="fr-FR" sz="1800" u="none" strike="noStrike" dirty="0">
                          <a:effectLst/>
                          <a:latin typeface="Garamond" panose="02020404030301010803" pitchFamily="18" charset="0"/>
                        </a:rPr>
                        <a:t>Sous Total Adultes Inclus FFH et FFSA</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0" i="0"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dirty="0" smtClean="0">
                          <a:effectLst/>
                          <a:latin typeface="Garamond" panose="02020404030301010803" pitchFamily="18" charset="0"/>
                        </a:rPr>
                        <a:t>57</a:t>
                      </a:r>
                      <a:endParaRPr lang="fr-FR" sz="1800" b="1"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dirty="0">
                          <a:effectLst/>
                          <a:latin typeface="Garamond" panose="02020404030301010803" pitchFamily="18" charset="0"/>
                        </a:rPr>
                        <a:t>18</a:t>
                      </a:r>
                      <a:endParaRPr lang="fr-FR" sz="1800" b="1" i="0" u="none" strike="noStrike" dirty="0">
                        <a:solidFill>
                          <a:srgbClr val="FF0000"/>
                        </a:solidFill>
                        <a:effectLst/>
                        <a:latin typeface="Garamond" panose="02020404030301010803" pitchFamily="18" charset="0"/>
                      </a:endParaRPr>
                    </a:p>
                  </a:txBody>
                  <a:tcPr marL="9525" marR="9525" marT="9525" marB="0" anchor="b"/>
                </a:tc>
                <a:tc>
                  <a:txBody>
                    <a:bodyPr/>
                    <a:lstStyle/>
                    <a:p>
                      <a:pPr algn="r" fontAlgn="b"/>
                      <a:r>
                        <a:rPr lang="fr-FR" sz="1800" u="none" strike="noStrike" dirty="0" smtClean="0">
                          <a:effectLst/>
                          <a:latin typeface="Garamond" panose="02020404030301010803" pitchFamily="18" charset="0"/>
                        </a:rPr>
                        <a:t>75</a:t>
                      </a:r>
                      <a:endParaRPr lang="fr-FR" sz="1800" b="1"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dirty="0" smtClean="0">
                          <a:solidFill>
                            <a:srgbClr val="FF0000"/>
                          </a:solidFill>
                          <a:effectLst/>
                          <a:latin typeface="Garamond" panose="02020404030301010803" pitchFamily="18" charset="0"/>
                        </a:rPr>
                        <a:t>60,48%</a:t>
                      </a:r>
                      <a:endParaRPr lang="fr-FR" sz="1800" b="1" i="0" u="none" strike="noStrike" dirty="0">
                        <a:solidFill>
                          <a:srgbClr val="FF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336555053"/>
                  </a:ext>
                </a:extLst>
              </a:tr>
              <a:tr h="257328">
                <a:tc>
                  <a:txBody>
                    <a:bodyPr/>
                    <a:lstStyle/>
                    <a:p>
                      <a:pPr algn="l" fontAlgn="b"/>
                      <a:r>
                        <a:rPr lang="fr-FR" sz="1800" u="none" strike="noStrike" dirty="0">
                          <a:effectLst/>
                          <a:latin typeface="Garamond" panose="02020404030301010803" pitchFamily="18" charset="0"/>
                        </a:rPr>
                        <a:t>Découverte</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Intégrées</a:t>
                      </a:r>
                      <a:endParaRPr lang="fr-FR" sz="1800" b="0" i="1" u="none" strike="noStrike">
                        <a:solidFill>
                          <a:srgbClr val="FF0000"/>
                        </a:solidFill>
                        <a:effectLst/>
                        <a:latin typeface="Garamond" panose="02020404030301010803" pitchFamily="18" charset="0"/>
                      </a:endParaRPr>
                    </a:p>
                  </a:txBody>
                  <a:tcPr marL="9525" marR="9525" marT="9525" marB="0" anchor="b"/>
                </a:tc>
                <a:tc>
                  <a:txBody>
                    <a:bodyPr/>
                    <a:lstStyle/>
                    <a:p>
                      <a:pPr algn="r" fontAlgn="b"/>
                      <a:r>
                        <a:rPr lang="fr-FR" sz="1800" u="none" strike="noStrike">
                          <a:effectLst/>
                          <a:latin typeface="Garamond" panose="02020404030301010803" pitchFamily="18" charset="0"/>
                        </a:rPr>
                        <a:t>0</a:t>
                      </a:r>
                      <a:endParaRPr lang="fr-FR" sz="1800" b="0" i="0"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dirty="0">
                          <a:effectLst/>
                          <a:latin typeface="Garamond" panose="02020404030301010803" pitchFamily="18" charset="0"/>
                        </a:rPr>
                        <a:t>0</a:t>
                      </a:r>
                      <a:endParaRPr lang="fr-FR" sz="1800" b="0"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dirty="0">
                          <a:effectLst/>
                          <a:latin typeface="Garamond" panose="02020404030301010803" pitchFamily="18" charset="0"/>
                        </a:rPr>
                        <a:t>0</a:t>
                      </a:r>
                      <a:endParaRPr lang="fr-FR" sz="1800" b="1"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a:effectLst/>
                          <a:latin typeface="Garamond" panose="02020404030301010803" pitchFamily="18" charset="0"/>
                        </a:rPr>
                        <a:t>0,00%</a:t>
                      </a:r>
                      <a:endParaRPr lang="fr-FR" sz="1800" b="1" i="0" u="none" strike="noStrike">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3084052322"/>
                  </a:ext>
                </a:extLst>
              </a:tr>
              <a:tr h="257328">
                <a:tc>
                  <a:txBody>
                    <a:bodyPr/>
                    <a:lstStyle/>
                    <a:p>
                      <a:pPr algn="l" fontAlgn="b"/>
                      <a:r>
                        <a:rPr lang="fr-FR" sz="1800" u="none" strike="noStrike" dirty="0">
                          <a:effectLst/>
                          <a:latin typeface="Garamond" panose="02020404030301010803" pitchFamily="18" charset="0"/>
                        </a:rPr>
                        <a:t>Total par sexe</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0" i="0"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dirty="0" smtClean="0">
                          <a:effectLst/>
                          <a:latin typeface="Garamond" panose="02020404030301010803" pitchFamily="18" charset="0"/>
                        </a:rPr>
                        <a:t>93</a:t>
                      </a:r>
                      <a:endParaRPr lang="fr-FR" sz="1800" b="1"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dirty="0">
                          <a:effectLst/>
                          <a:latin typeface="Garamond" panose="02020404030301010803" pitchFamily="18" charset="0"/>
                        </a:rPr>
                        <a:t>31</a:t>
                      </a:r>
                      <a:endParaRPr lang="fr-FR" sz="1800" b="1" i="0" u="none" strike="noStrike" dirty="0">
                        <a:solidFill>
                          <a:srgbClr val="FF0000"/>
                        </a:solidFill>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 </a:t>
                      </a:r>
                      <a:endParaRPr lang="fr-FR" sz="1800" b="1"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a:effectLst/>
                          <a:latin typeface="Garamond" panose="02020404030301010803" pitchFamily="18" charset="0"/>
                        </a:rPr>
                        <a:t> </a:t>
                      </a:r>
                      <a:endParaRPr lang="fr-FR" sz="1800" b="1" i="0" u="none" strike="noStrike">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2293155263"/>
                  </a:ext>
                </a:extLst>
              </a:tr>
              <a:tr h="506020">
                <a:tc>
                  <a:txBody>
                    <a:bodyPr/>
                    <a:lstStyle/>
                    <a:p>
                      <a:pPr algn="l" fontAlgn="b"/>
                      <a:r>
                        <a:rPr lang="fr-FR" sz="1800" u="none" strike="noStrike" dirty="0">
                          <a:effectLst/>
                          <a:latin typeface="Garamond" panose="02020404030301010803" pitchFamily="18" charset="0"/>
                        </a:rPr>
                        <a:t>Total adhérents</a:t>
                      </a:r>
                      <a:endParaRPr lang="fr-FR" sz="1800" b="0" i="0" u="none" strike="noStrike" dirty="0">
                        <a:effectLst/>
                        <a:latin typeface="Garamond" panose="02020404030301010803" pitchFamily="18" charset="0"/>
                      </a:endParaRPr>
                    </a:p>
                  </a:txBody>
                  <a:tcPr marL="9525" marR="9525" marT="9525" marB="0" anchor="b"/>
                </a:tc>
                <a:tc>
                  <a:txBody>
                    <a:bodyPr/>
                    <a:lstStyle/>
                    <a:p>
                      <a:pPr algn="l" fontAlgn="b"/>
                      <a:r>
                        <a:rPr lang="fr-FR" sz="1800" u="none" strike="noStrike" dirty="0">
                          <a:effectLst/>
                          <a:latin typeface="Garamond" panose="02020404030301010803" pitchFamily="18" charset="0"/>
                        </a:rPr>
                        <a:t> </a:t>
                      </a:r>
                      <a:endParaRPr lang="fr-FR" sz="1800" b="0"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a:effectLst/>
                          <a:latin typeface="Garamond" panose="02020404030301010803" pitchFamily="18" charset="0"/>
                        </a:rPr>
                        <a:t>75%</a:t>
                      </a:r>
                      <a:endParaRPr lang="fr-FR" sz="1800" b="0" i="0"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dirty="0">
                          <a:solidFill>
                            <a:srgbClr val="FF0000"/>
                          </a:solidFill>
                          <a:effectLst/>
                          <a:latin typeface="Garamond" panose="02020404030301010803" pitchFamily="18" charset="0"/>
                        </a:rPr>
                        <a:t>25%</a:t>
                      </a:r>
                      <a:endParaRPr lang="fr-FR" sz="1800" b="0" i="0" u="none" strike="noStrike" dirty="0">
                        <a:solidFill>
                          <a:srgbClr val="FF0000"/>
                        </a:solidFill>
                        <a:effectLst/>
                        <a:latin typeface="Garamond" panose="02020404030301010803" pitchFamily="18" charset="0"/>
                      </a:endParaRPr>
                    </a:p>
                  </a:txBody>
                  <a:tcPr marL="9525" marR="9525" marT="9525" marB="0" anchor="b"/>
                </a:tc>
                <a:tc>
                  <a:txBody>
                    <a:bodyPr/>
                    <a:lstStyle/>
                    <a:p>
                      <a:pPr algn="r" fontAlgn="b"/>
                      <a:r>
                        <a:rPr lang="fr-FR" sz="1800" u="none" strike="noStrike" dirty="0" smtClean="0">
                          <a:effectLst/>
                          <a:latin typeface="Garamond" panose="02020404030301010803" pitchFamily="18" charset="0"/>
                        </a:rPr>
                        <a:t>124</a:t>
                      </a:r>
                      <a:endParaRPr lang="fr-FR" sz="1800" b="1" i="0" u="none" strike="noStrike" dirty="0">
                        <a:effectLst/>
                        <a:latin typeface="Garamond" panose="02020404030301010803" pitchFamily="18" charset="0"/>
                      </a:endParaRPr>
                    </a:p>
                  </a:txBody>
                  <a:tcPr marL="9525" marR="9525" marT="9525" marB="0" anchor="b"/>
                </a:tc>
                <a:tc>
                  <a:txBody>
                    <a:bodyPr/>
                    <a:lstStyle/>
                    <a:p>
                      <a:pPr algn="r" fontAlgn="b"/>
                      <a:r>
                        <a:rPr lang="fr-FR" sz="1800" u="none" strike="noStrike" dirty="0">
                          <a:effectLst/>
                          <a:latin typeface="Garamond" panose="02020404030301010803" pitchFamily="18" charset="0"/>
                        </a:rPr>
                        <a:t>100,00%</a:t>
                      </a:r>
                      <a:endParaRPr lang="fr-FR" sz="1800" b="0" i="0" u="none" strike="noStrike" dirty="0">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281453910"/>
                  </a:ext>
                </a:extLst>
              </a:tr>
              <a:tr h="257328">
                <a:tc>
                  <a:txBody>
                    <a:bodyPr/>
                    <a:lstStyle/>
                    <a:p>
                      <a:pPr algn="l" fontAlgn="b"/>
                      <a:endParaRPr lang="fr-FR" sz="1800" b="0" i="0" u="none" strike="noStrike">
                        <a:effectLst/>
                        <a:latin typeface="Garamond" panose="02020404030301010803" pitchFamily="18" charset="0"/>
                      </a:endParaRPr>
                    </a:p>
                  </a:txBody>
                  <a:tcPr marL="9525" marR="9525" marT="9525" marB="0" anchor="b"/>
                </a:tc>
                <a:tc>
                  <a:txBody>
                    <a:bodyPr/>
                    <a:lstStyle/>
                    <a:p>
                      <a:pPr algn="l" fontAlgn="b"/>
                      <a:endParaRPr lang="fr-FR" sz="1800" b="0" i="0" u="none" strike="noStrike">
                        <a:effectLst/>
                        <a:latin typeface="Garamond" panose="02020404030301010803" pitchFamily="18" charset="0"/>
                      </a:endParaRPr>
                    </a:p>
                  </a:txBody>
                  <a:tcPr marL="9525" marR="9525" marT="9525" marB="0" anchor="b"/>
                </a:tc>
                <a:tc>
                  <a:txBody>
                    <a:bodyPr/>
                    <a:lstStyle/>
                    <a:p>
                      <a:pPr algn="l" fontAlgn="b"/>
                      <a:endParaRPr lang="fr-FR" sz="1800" b="0" i="0" u="none" strike="noStrike" dirty="0">
                        <a:effectLst/>
                        <a:latin typeface="Garamond" panose="02020404030301010803" pitchFamily="18" charset="0"/>
                      </a:endParaRPr>
                    </a:p>
                  </a:txBody>
                  <a:tcPr marL="9525" marR="9525" marT="9525" marB="0" anchor="b"/>
                </a:tc>
                <a:tc>
                  <a:txBody>
                    <a:bodyPr/>
                    <a:lstStyle/>
                    <a:p>
                      <a:pPr algn="l" fontAlgn="b"/>
                      <a:endParaRPr lang="fr-FR" sz="1800" b="0" i="0" u="none" strike="noStrike">
                        <a:effectLst/>
                        <a:latin typeface="Garamond" panose="02020404030301010803" pitchFamily="18" charset="0"/>
                      </a:endParaRPr>
                    </a:p>
                  </a:txBody>
                  <a:tcPr marL="9525" marR="9525" marT="9525" marB="0" anchor="b"/>
                </a:tc>
                <a:tc>
                  <a:txBody>
                    <a:bodyPr/>
                    <a:lstStyle/>
                    <a:p>
                      <a:pPr algn="r" fontAlgn="b"/>
                      <a:r>
                        <a:rPr lang="fr-FR" sz="1800" u="none" strike="noStrike" dirty="0" smtClean="0">
                          <a:solidFill>
                            <a:srgbClr val="FF0000"/>
                          </a:solidFill>
                          <a:effectLst/>
                          <a:latin typeface="Garamond" panose="02020404030301010803" pitchFamily="18" charset="0"/>
                        </a:rPr>
                        <a:t>11%</a:t>
                      </a:r>
                      <a:endParaRPr lang="fr-FR" sz="1800" b="0" i="0" u="none" strike="noStrike" dirty="0">
                        <a:solidFill>
                          <a:srgbClr val="FF0000"/>
                        </a:solidFill>
                        <a:effectLst/>
                        <a:latin typeface="Garamond" panose="02020404030301010803" pitchFamily="18" charset="0"/>
                      </a:endParaRPr>
                    </a:p>
                  </a:txBody>
                  <a:tcPr marL="9525" marR="9525" marT="9525" marB="0" anchor="b"/>
                </a:tc>
                <a:tc>
                  <a:txBody>
                    <a:bodyPr/>
                    <a:lstStyle/>
                    <a:p>
                      <a:pPr algn="l" fontAlgn="b"/>
                      <a:endParaRPr lang="fr-FR" sz="1800" b="0" i="0" u="none" strike="noStrike" dirty="0">
                        <a:solidFill>
                          <a:srgbClr val="FF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xmlns="" val="3229995664"/>
                  </a:ext>
                </a:extLst>
              </a:tr>
            </a:tbl>
          </a:graphicData>
        </a:graphic>
      </p:graphicFrame>
    </p:spTree>
    <p:extLst>
      <p:ext uri="{BB962C8B-B14F-4D97-AF65-F5344CB8AC3E}">
        <p14:creationId xmlns:p14="http://schemas.microsoft.com/office/powerpoint/2010/main" val="3375109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rmAutofit fontScale="90000"/>
          </a:bodyPr>
          <a:lstStyle/>
          <a:p>
            <a:r>
              <a:rPr lang="fr-FR" dirty="0" smtClean="0">
                <a:solidFill>
                  <a:schemeClr val="accent6"/>
                </a:solidFill>
              </a:rPr>
              <a:t/>
            </a:r>
            <a:br>
              <a:rPr lang="fr-FR" dirty="0" smtClean="0">
                <a:solidFill>
                  <a:schemeClr val="accent6"/>
                </a:solidFill>
              </a:rPr>
            </a:br>
            <a:r>
              <a:rPr lang="fr-FR" sz="5300" b="1" dirty="0" smtClean="0">
                <a:solidFill>
                  <a:schemeClr val="accent6"/>
                </a:solidFill>
                <a:latin typeface="Garamond" panose="02020404030301010803" pitchFamily="18" charset="0"/>
              </a:rPr>
              <a:t>Effectifs</a:t>
            </a:r>
            <a:r>
              <a:rPr lang="fr-FR" sz="5300" b="1" dirty="0">
                <a:solidFill>
                  <a:schemeClr val="accent6"/>
                </a:solidFill>
              </a:rPr>
              <a:t/>
            </a:r>
            <a:br>
              <a:rPr lang="fr-FR" sz="5300" b="1" dirty="0">
                <a:solidFill>
                  <a:schemeClr val="accent6"/>
                </a:solidFill>
              </a:rPr>
            </a:br>
            <a:endParaRPr lang="fr-FR" sz="5300" b="1" dirty="0">
              <a:solidFill>
                <a:schemeClr val="accent6"/>
              </a:solidFill>
            </a:endParaRPr>
          </a:p>
        </p:txBody>
      </p:sp>
      <p:sp>
        <p:nvSpPr>
          <p:cNvPr id="3" name="Espace réservé du contenu 2"/>
          <p:cNvSpPr>
            <a:spLocks noGrp="1"/>
          </p:cNvSpPr>
          <p:nvPr>
            <p:ph idx="1"/>
          </p:nvPr>
        </p:nvSpPr>
        <p:spPr>
          <a:xfrm>
            <a:off x="395536" y="1196752"/>
            <a:ext cx="8219256" cy="4781128"/>
          </a:xfrm>
          <a:noFill/>
          <a:ln>
            <a:noFill/>
          </a:ln>
        </p:spPr>
        <p:txBody>
          <a:bodyPr>
            <a:normAutofit fontScale="85000" lnSpcReduction="20000"/>
          </a:bodyPr>
          <a:lstStyle/>
          <a:p>
            <a:pPr marL="0" lvl="0" indent="0" algn="just">
              <a:buNone/>
            </a:pPr>
            <a:r>
              <a:rPr lang="fr-FR" sz="2500" dirty="0" smtClean="0">
                <a:solidFill>
                  <a:schemeClr val="accent1">
                    <a:lumMod val="75000"/>
                  </a:schemeClr>
                </a:solidFill>
                <a:latin typeface="Garamond" panose="02020404030301010803" pitchFamily="18" charset="0"/>
              </a:rPr>
              <a:t>L’évolution </a:t>
            </a:r>
            <a:r>
              <a:rPr lang="fr-FR" sz="2500" dirty="0">
                <a:solidFill>
                  <a:schemeClr val="accent1">
                    <a:lumMod val="75000"/>
                  </a:schemeClr>
                </a:solidFill>
                <a:latin typeface="Garamond" panose="02020404030301010803" pitchFamily="18" charset="0"/>
              </a:rPr>
              <a:t>des effectifs de la Compagnie est </a:t>
            </a:r>
            <a:r>
              <a:rPr lang="fr-FR" sz="2500" dirty="0" smtClean="0">
                <a:solidFill>
                  <a:schemeClr val="accent1">
                    <a:lumMod val="75000"/>
                  </a:schemeClr>
                </a:solidFill>
                <a:latin typeface="Garamond" panose="02020404030301010803" pitchFamily="18" charset="0"/>
              </a:rPr>
              <a:t>un témoin important et un bon indicateur de tendances ou de situations.</a:t>
            </a:r>
            <a:endParaRPr lang="fr-FR" sz="2500" dirty="0">
              <a:solidFill>
                <a:schemeClr val="accent1">
                  <a:lumMod val="75000"/>
                </a:schemeClr>
              </a:solidFill>
              <a:latin typeface="Garamond" panose="02020404030301010803" pitchFamily="18" charset="0"/>
            </a:endParaRPr>
          </a:p>
          <a:p>
            <a:pPr lvl="2" algn="just"/>
            <a:r>
              <a:rPr lang="fr-FR" sz="2600" dirty="0" smtClean="0">
                <a:solidFill>
                  <a:schemeClr val="accent1">
                    <a:lumMod val="75000"/>
                  </a:schemeClr>
                </a:solidFill>
                <a:latin typeface="Garamond" panose="02020404030301010803" pitchFamily="18" charset="0"/>
              </a:rPr>
              <a:t>L’évolution des effectifs:</a:t>
            </a:r>
          </a:p>
          <a:p>
            <a:pPr lvl="3" algn="just"/>
            <a:r>
              <a:rPr lang="fr-FR" sz="2200" dirty="0" smtClean="0">
                <a:solidFill>
                  <a:schemeClr val="accent1">
                    <a:lumMod val="75000"/>
                  </a:schemeClr>
                </a:solidFill>
                <a:latin typeface="Garamond" panose="02020404030301010803" pitchFamily="18" charset="0"/>
              </a:rPr>
              <a:t>2012/2013;  107 c’est l’année d’un saut quantitatif puisque en évolution de 27% sur 2011/2012</a:t>
            </a:r>
          </a:p>
          <a:p>
            <a:pPr lvl="3" algn="just"/>
            <a:r>
              <a:rPr lang="fr-FR" sz="2200" dirty="0" smtClean="0">
                <a:solidFill>
                  <a:schemeClr val="accent1">
                    <a:lumMod val="75000"/>
                  </a:schemeClr>
                </a:solidFill>
                <a:latin typeface="Garamond" panose="02020404030301010803" pitchFamily="18" charset="0"/>
              </a:rPr>
              <a:t>2013/2014</a:t>
            </a:r>
            <a:r>
              <a:rPr lang="fr-FR" sz="2200" dirty="0">
                <a:solidFill>
                  <a:schemeClr val="accent1">
                    <a:lumMod val="75000"/>
                  </a:schemeClr>
                </a:solidFill>
                <a:latin typeface="Garamond" panose="02020404030301010803" pitchFamily="18" charset="0"/>
              </a:rPr>
              <a:t>;  </a:t>
            </a:r>
            <a:r>
              <a:rPr lang="fr-FR" sz="2200" dirty="0" smtClean="0">
                <a:solidFill>
                  <a:schemeClr val="accent1">
                    <a:lumMod val="75000"/>
                  </a:schemeClr>
                </a:solidFill>
                <a:latin typeface="Garamond" panose="02020404030301010803" pitchFamily="18" charset="0"/>
              </a:rPr>
              <a:t>109 soit 2% d’évolution</a:t>
            </a:r>
            <a:endParaRPr lang="fr-FR" sz="2200" dirty="0">
              <a:solidFill>
                <a:schemeClr val="accent1">
                  <a:lumMod val="75000"/>
                </a:schemeClr>
              </a:solidFill>
              <a:latin typeface="Garamond" panose="02020404030301010803" pitchFamily="18" charset="0"/>
            </a:endParaRPr>
          </a:p>
          <a:p>
            <a:pPr lvl="3" algn="just"/>
            <a:r>
              <a:rPr lang="fr-FR" sz="2200" dirty="0">
                <a:solidFill>
                  <a:schemeClr val="accent1">
                    <a:lumMod val="75000"/>
                  </a:schemeClr>
                </a:solidFill>
                <a:latin typeface="Garamond" panose="02020404030301010803" pitchFamily="18" charset="0"/>
              </a:rPr>
              <a:t>2014/2015;  </a:t>
            </a:r>
            <a:r>
              <a:rPr lang="fr-FR" sz="2200" dirty="0" smtClean="0">
                <a:solidFill>
                  <a:schemeClr val="accent1">
                    <a:lumMod val="75000"/>
                  </a:schemeClr>
                </a:solidFill>
                <a:latin typeface="Garamond" panose="02020404030301010803" pitchFamily="18" charset="0"/>
              </a:rPr>
              <a:t>112 soit 3% d’évolution</a:t>
            </a:r>
            <a:endParaRPr lang="fr-FR" sz="2200" dirty="0">
              <a:solidFill>
                <a:schemeClr val="accent1">
                  <a:lumMod val="75000"/>
                </a:schemeClr>
              </a:solidFill>
              <a:latin typeface="Garamond" panose="02020404030301010803" pitchFamily="18" charset="0"/>
            </a:endParaRPr>
          </a:p>
          <a:p>
            <a:pPr lvl="3" algn="just"/>
            <a:r>
              <a:rPr lang="fr-FR" sz="2800" b="1" dirty="0">
                <a:solidFill>
                  <a:schemeClr val="accent3">
                    <a:lumMod val="75000"/>
                  </a:schemeClr>
                </a:solidFill>
                <a:latin typeface="Garamond" panose="02020404030301010803" pitchFamily="18" charset="0"/>
              </a:rPr>
              <a:t>2015/2016; </a:t>
            </a:r>
            <a:r>
              <a:rPr lang="fr-FR" sz="2800" b="1" dirty="0" smtClean="0">
                <a:solidFill>
                  <a:schemeClr val="accent3">
                    <a:lumMod val="75000"/>
                  </a:schemeClr>
                </a:solidFill>
                <a:latin typeface="Garamond" panose="02020404030301010803" pitchFamily="18" charset="0"/>
              </a:rPr>
              <a:t>124 soit 10,70% d’évolution</a:t>
            </a:r>
            <a:r>
              <a:rPr lang="fr-FR" sz="2200" dirty="0" smtClean="0">
                <a:solidFill>
                  <a:schemeClr val="accent1">
                    <a:lumMod val="75000"/>
                  </a:schemeClr>
                </a:solidFill>
                <a:latin typeface="Garamond" panose="02020404030301010803" pitchFamily="18" charset="0"/>
              </a:rPr>
              <a:t>. </a:t>
            </a:r>
            <a:r>
              <a:rPr lang="fr-FR" sz="2200" dirty="0" smtClean="0">
                <a:solidFill>
                  <a:srgbClr val="FF0000"/>
                </a:solidFill>
                <a:latin typeface="Garamond" panose="02020404030301010803" pitchFamily="18" charset="0"/>
              </a:rPr>
              <a:t>Ces chiffres mettent en évidence une augmentation constante de nos effectifs</a:t>
            </a:r>
            <a:endParaRPr lang="fr-FR" sz="2600" dirty="0" smtClean="0">
              <a:solidFill>
                <a:schemeClr val="accent1">
                  <a:lumMod val="75000"/>
                </a:schemeClr>
              </a:solidFill>
              <a:latin typeface="Garamond" panose="02020404030301010803" pitchFamily="18" charset="0"/>
            </a:endParaRPr>
          </a:p>
          <a:p>
            <a:pPr lvl="2" algn="just"/>
            <a:r>
              <a:rPr lang="fr-FR" sz="2600" dirty="0" smtClean="0">
                <a:solidFill>
                  <a:schemeClr val="accent1">
                    <a:lumMod val="75000"/>
                  </a:schemeClr>
                </a:solidFill>
                <a:latin typeface="Garamond" panose="02020404030301010803" pitchFamily="18" charset="0"/>
              </a:rPr>
              <a:t>Evolution du rapport Hommes Femmes:</a:t>
            </a:r>
          </a:p>
          <a:p>
            <a:pPr lvl="3" algn="just"/>
            <a:r>
              <a:rPr lang="fr-FR" sz="2200" dirty="0" smtClean="0">
                <a:solidFill>
                  <a:schemeClr val="accent1">
                    <a:lumMod val="75000"/>
                  </a:schemeClr>
                </a:solidFill>
                <a:latin typeface="Garamond" panose="02020404030301010803" pitchFamily="18" charset="0"/>
              </a:rPr>
              <a:t>2013/2014;  79 hommes et 30 femmes (38%)</a:t>
            </a:r>
          </a:p>
          <a:p>
            <a:pPr lvl="3" algn="just"/>
            <a:r>
              <a:rPr lang="fr-FR" sz="2200" dirty="0" smtClean="0">
                <a:solidFill>
                  <a:schemeClr val="accent1">
                    <a:lumMod val="75000"/>
                  </a:schemeClr>
                </a:solidFill>
                <a:latin typeface="Garamond" panose="02020404030301010803" pitchFamily="18" charset="0"/>
              </a:rPr>
              <a:t>2014/2015;  78 hommes et 34 femmes (44%)</a:t>
            </a:r>
          </a:p>
          <a:p>
            <a:pPr lvl="3" algn="just"/>
            <a:r>
              <a:rPr lang="fr-FR" sz="2800" b="1" dirty="0">
                <a:solidFill>
                  <a:schemeClr val="accent3">
                    <a:lumMod val="75000"/>
                  </a:schemeClr>
                </a:solidFill>
                <a:latin typeface="Garamond" panose="02020404030301010803" pitchFamily="18" charset="0"/>
              </a:rPr>
              <a:t>2015/2016;  </a:t>
            </a:r>
            <a:r>
              <a:rPr lang="fr-FR" sz="2800" b="1" dirty="0" smtClean="0">
                <a:solidFill>
                  <a:schemeClr val="accent3">
                    <a:lumMod val="75000"/>
                  </a:schemeClr>
                </a:solidFill>
                <a:latin typeface="Garamond" panose="02020404030301010803" pitchFamily="18" charset="0"/>
              </a:rPr>
              <a:t>93 </a:t>
            </a:r>
            <a:r>
              <a:rPr lang="fr-FR" sz="2800" b="1" dirty="0">
                <a:solidFill>
                  <a:schemeClr val="accent3">
                    <a:lumMod val="75000"/>
                  </a:schemeClr>
                </a:solidFill>
                <a:latin typeface="Garamond" panose="02020404030301010803" pitchFamily="18" charset="0"/>
              </a:rPr>
              <a:t>hommes et 31 </a:t>
            </a:r>
            <a:r>
              <a:rPr lang="fr-FR" sz="2800" b="1" dirty="0" smtClean="0">
                <a:solidFill>
                  <a:schemeClr val="accent3">
                    <a:lumMod val="75000"/>
                  </a:schemeClr>
                </a:solidFill>
                <a:latin typeface="Garamond" panose="02020404030301010803" pitchFamily="18" charset="0"/>
              </a:rPr>
              <a:t>femmes (33%)</a:t>
            </a:r>
            <a:endParaRPr lang="fr-FR" sz="2800" b="1" dirty="0">
              <a:solidFill>
                <a:schemeClr val="accent3">
                  <a:lumMod val="75000"/>
                </a:schemeClr>
              </a:solidFill>
              <a:latin typeface="Garamond" panose="02020404030301010803" pitchFamily="18" charset="0"/>
            </a:endParaRPr>
          </a:p>
          <a:p>
            <a:pPr lvl="3" algn="just"/>
            <a:r>
              <a:rPr lang="fr-FR" sz="2200" dirty="0" smtClean="0">
                <a:solidFill>
                  <a:srgbClr val="FF0000"/>
                </a:solidFill>
                <a:latin typeface="Garamond" panose="02020404030301010803" pitchFamily="18" charset="0"/>
              </a:rPr>
              <a:t>Si la représentation féminine est relativement stable en nombre, elle baisse en %, l’année 2015/2016 étant marqué par un fort contingent d’hommes nouveaux adhérents</a:t>
            </a:r>
            <a:endParaRPr lang="fr-FR" sz="2200" dirty="0">
              <a:solidFill>
                <a:srgbClr val="FF0000"/>
              </a:solidFill>
              <a:latin typeface="Garamond" panose="02020404030301010803" pitchFamily="18" charset="0"/>
            </a:endParaRPr>
          </a:p>
          <a:p>
            <a:pPr lvl="2" algn="just"/>
            <a:endParaRPr lang="fr-FR" sz="2600" dirty="0">
              <a:solidFill>
                <a:schemeClr val="accent1">
                  <a:lumMod val="75000"/>
                </a:schemeClr>
              </a:solidFill>
              <a:latin typeface="Garamond" panose="02020404030301010803" pitchFamily="18" charset="0"/>
            </a:endParaRP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7</a:t>
            </a:fld>
            <a:endParaRPr lang="fr-FR"/>
          </a:p>
        </p:txBody>
      </p:sp>
    </p:spTree>
    <p:extLst>
      <p:ext uri="{BB962C8B-B14F-4D97-AF65-F5344CB8AC3E}">
        <p14:creationId xmlns:p14="http://schemas.microsoft.com/office/powerpoint/2010/main" val="229103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6"/>
                </a:solidFill>
                <a:latin typeface="Garamond" panose="02020404030301010803" pitchFamily="18" charset="0"/>
              </a:rPr>
              <a:t>Effectifs</a:t>
            </a:r>
            <a:endParaRPr lang="fr-FR" dirty="0">
              <a:latin typeface="Garamond" panose="02020404030301010803" pitchFamily="18" charset="0"/>
            </a:endParaRPr>
          </a:p>
        </p:txBody>
      </p:sp>
      <p:sp>
        <p:nvSpPr>
          <p:cNvPr id="3" name="Espace réservé du contenu 2"/>
          <p:cNvSpPr>
            <a:spLocks noGrp="1"/>
          </p:cNvSpPr>
          <p:nvPr>
            <p:ph idx="1"/>
          </p:nvPr>
        </p:nvSpPr>
        <p:spPr/>
        <p:txBody>
          <a:bodyPr>
            <a:normAutofit lnSpcReduction="10000"/>
          </a:bodyPr>
          <a:lstStyle/>
          <a:p>
            <a:pPr lvl="2" algn="just"/>
            <a:r>
              <a:rPr lang="fr-FR" sz="3100" dirty="0" smtClean="0">
                <a:solidFill>
                  <a:schemeClr val="accent1">
                    <a:lumMod val="75000"/>
                  </a:schemeClr>
                </a:solidFill>
                <a:latin typeface="Garamond" panose="02020404030301010803" pitchFamily="18" charset="0"/>
              </a:rPr>
              <a:t>Evolution </a:t>
            </a:r>
            <a:r>
              <a:rPr lang="fr-FR" sz="3100" dirty="0">
                <a:solidFill>
                  <a:schemeClr val="accent1">
                    <a:lumMod val="75000"/>
                  </a:schemeClr>
                </a:solidFill>
                <a:latin typeface="Garamond" panose="02020404030301010803" pitchFamily="18" charset="0"/>
              </a:rPr>
              <a:t>du rapport Adultes / Jeunes</a:t>
            </a:r>
            <a:r>
              <a:rPr lang="fr-FR" sz="2200" dirty="0">
                <a:solidFill>
                  <a:schemeClr val="accent1">
                    <a:lumMod val="75000"/>
                  </a:schemeClr>
                </a:solidFill>
                <a:latin typeface="Garamond" panose="02020404030301010803" pitchFamily="18" charset="0"/>
              </a:rPr>
              <a:t>:</a:t>
            </a:r>
          </a:p>
          <a:p>
            <a:pPr lvl="3" algn="just"/>
            <a:r>
              <a:rPr lang="fr-FR" sz="2200" dirty="0">
                <a:solidFill>
                  <a:schemeClr val="accent1">
                    <a:lumMod val="75000"/>
                  </a:schemeClr>
                </a:solidFill>
                <a:latin typeface="Garamond" panose="02020404030301010803" pitchFamily="18" charset="0"/>
              </a:rPr>
              <a:t>2013/2014;  </a:t>
            </a:r>
            <a:r>
              <a:rPr lang="fr-FR" sz="2200" dirty="0" smtClean="0">
                <a:solidFill>
                  <a:schemeClr val="accent1">
                    <a:lumMod val="75000"/>
                  </a:schemeClr>
                </a:solidFill>
                <a:latin typeface="Garamond" panose="02020404030301010803" pitchFamily="18" charset="0"/>
              </a:rPr>
              <a:t>69 </a:t>
            </a:r>
            <a:r>
              <a:rPr lang="fr-FR" sz="2200" dirty="0">
                <a:solidFill>
                  <a:schemeClr val="accent1">
                    <a:lumMod val="75000"/>
                  </a:schemeClr>
                </a:solidFill>
                <a:latin typeface="Garamond" panose="02020404030301010803" pitchFamily="18" charset="0"/>
              </a:rPr>
              <a:t>adultes et </a:t>
            </a:r>
            <a:r>
              <a:rPr lang="fr-FR" sz="2200" dirty="0" smtClean="0">
                <a:solidFill>
                  <a:schemeClr val="accent1">
                    <a:lumMod val="75000"/>
                  </a:schemeClr>
                </a:solidFill>
                <a:latin typeface="Garamond" panose="02020404030301010803" pitchFamily="18" charset="0"/>
              </a:rPr>
              <a:t>40 jeunes (58%)</a:t>
            </a:r>
            <a:endParaRPr lang="fr-FR" sz="2200" dirty="0">
              <a:solidFill>
                <a:schemeClr val="accent1">
                  <a:lumMod val="75000"/>
                </a:schemeClr>
              </a:solidFill>
              <a:latin typeface="Garamond" panose="02020404030301010803" pitchFamily="18" charset="0"/>
            </a:endParaRPr>
          </a:p>
          <a:p>
            <a:pPr lvl="3" algn="just"/>
            <a:r>
              <a:rPr lang="fr-FR" sz="2200" dirty="0">
                <a:solidFill>
                  <a:schemeClr val="accent1">
                    <a:lumMod val="75000"/>
                  </a:schemeClr>
                </a:solidFill>
                <a:latin typeface="Garamond" panose="02020404030301010803" pitchFamily="18" charset="0"/>
              </a:rPr>
              <a:t>2014/2015;  </a:t>
            </a:r>
            <a:r>
              <a:rPr lang="fr-FR" sz="2200" dirty="0" smtClean="0">
                <a:solidFill>
                  <a:schemeClr val="accent1">
                    <a:lumMod val="75000"/>
                  </a:schemeClr>
                </a:solidFill>
                <a:latin typeface="Garamond" panose="02020404030301010803" pitchFamily="18" charset="0"/>
              </a:rPr>
              <a:t>71 </a:t>
            </a:r>
            <a:r>
              <a:rPr lang="fr-FR" sz="2200" dirty="0">
                <a:solidFill>
                  <a:schemeClr val="accent1">
                    <a:lumMod val="75000"/>
                  </a:schemeClr>
                </a:solidFill>
                <a:latin typeface="Garamond" panose="02020404030301010803" pitchFamily="18" charset="0"/>
              </a:rPr>
              <a:t>adultes et </a:t>
            </a:r>
            <a:r>
              <a:rPr lang="fr-FR" sz="2200" dirty="0" smtClean="0">
                <a:solidFill>
                  <a:schemeClr val="accent1">
                    <a:lumMod val="75000"/>
                  </a:schemeClr>
                </a:solidFill>
                <a:latin typeface="Garamond" panose="02020404030301010803" pitchFamily="18" charset="0"/>
              </a:rPr>
              <a:t>41 jeunes (58%)</a:t>
            </a:r>
            <a:endParaRPr lang="fr-FR" sz="2200" dirty="0">
              <a:solidFill>
                <a:schemeClr val="accent1">
                  <a:lumMod val="75000"/>
                </a:schemeClr>
              </a:solidFill>
              <a:latin typeface="Garamond" panose="02020404030301010803" pitchFamily="18" charset="0"/>
            </a:endParaRPr>
          </a:p>
          <a:p>
            <a:pPr lvl="3" algn="just">
              <a:lnSpc>
                <a:spcPct val="90000"/>
              </a:lnSpc>
            </a:pPr>
            <a:r>
              <a:rPr lang="fr-FR" sz="2400" b="1" dirty="0">
                <a:solidFill>
                  <a:schemeClr val="accent3">
                    <a:lumMod val="75000"/>
                  </a:schemeClr>
                </a:solidFill>
                <a:latin typeface="Garamond" panose="02020404030301010803" pitchFamily="18" charset="0"/>
              </a:rPr>
              <a:t>2015/2016;  75 adultes et 49 jeunes (65%)</a:t>
            </a:r>
          </a:p>
          <a:p>
            <a:pPr algn="just"/>
            <a:r>
              <a:rPr lang="fr-FR" dirty="0" smtClean="0">
                <a:latin typeface="Garamond" panose="02020404030301010803" pitchFamily="18" charset="0"/>
              </a:rPr>
              <a:t>Si l’année 2015 marque une stabilité dans le rapport adultes/jeunes, </a:t>
            </a:r>
            <a:r>
              <a:rPr lang="fr-FR" dirty="0">
                <a:latin typeface="Garamond" panose="02020404030301010803" pitchFamily="18" charset="0"/>
              </a:rPr>
              <a:t>l</a:t>
            </a:r>
            <a:r>
              <a:rPr lang="fr-FR" dirty="0" smtClean="0">
                <a:latin typeface="Garamond" panose="02020404030301010803" pitchFamily="18" charset="0"/>
              </a:rPr>
              <a:t>’année 2016 est marquée par un renforcement important du nombre de jeunes.</a:t>
            </a:r>
          </a:p>
          <a:p>
            <a:pPr lvl="1" algn="just"/>
            <a:r>
              <a:rPr lang="fr-FR" dirty="0" smtClean="0">
                <a:latin typeface="Garamond" panose="02020404030301010803" pitchFamily="18" charset="0"/>
              </a:rPr>
              <a:t> </a:t>
            </a:r>
            <a:r>
              <a:rPr lang="fr-FR" dirty="0" smtClean="0">
                <a:solidFill>
                  <a:srgbClr val="FF0000"/>
                </a:solidFill>
                <a:latin typeface="Garamond" panose="02020404030301010803" pitchFamily="18" charset="0"/>
              </a:rPr>
              <a:t>C’est un signe encourageant pour l’avenir mais qui appelle à un renforcement de nos cadres !</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8</a:t>
            </a:fld>
            <a:endParaRPr lang="fr-FR"/>
          </a:p>
        </p:txBody>
      </p:sp>
    </p:spTree>
    <p:extLst>
      <p:ext uri="{BB962C8B-B14F-4D97-AF65-F5344CB8AC3E}">
        <p14:creationId xmlns:p14="http://schemas.microsoft.com/office/powerpoint/2010/main" val="277023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6"/>
                </a:solidFill>
                <a:latin typeface="Garamond" panose="02020404030301010803" pitchFamily="18" charset="0"/>
              </a:rPr>
              <a:t>Effectifs (commentaires)</a:t>
            </a:r>
            <a:endParaRPr lang="fr-FR" dirty="0">
              <a:latin typeface="Garamond" panose="02020404030301010803" pitchFamily="18" charset="0"/>
            </a:endParaRPr>
          </a:p>
        </p:txBody>
      </p:sp>
      <p:sp>
        <p:nvSpPr>
          <p:cNvPr id="3" name="Espace réservé du contenu 2"/>
          <p:cNvSpPr>
            <a:spLocks noGrp="1"/>
          </p:cNvSpPr>
          <p:nvPr>
            <p:ph idx="1"/>
          </p:nvPr>
        </p:nvSpPr>
        <p:spPr>
          <a:xfrm>
            <a:off x="395536" y="1340768"/>
            <a:ext cx="8229600" cy="4752528"/>
          </a:xfrm>
        </p:spPr>
        <p:txBody>
          <a:bodyPr>
            <a:noAutofit/>
          </a:bodyPr>
          <a:lstStyle/>
          <a:p>
            <a:pPr marL="342900" lvl="2" indent="-342900" algn="just"/>
            <a:r>
              <a:rPr lang="fr-FR" sz="2000" dirty="0" smtClean="0">
                <a:solidFill>
                  <a:schemeClr val="tx2"/>
                </a:solidFill>
                <a:latin typeface="Garamond" panose="02020404030301010803" pitchFamily="18" charset="0"/>
              </a:rPr>
              <a:t>Constat, dans le détail des chiffres, d’un taux de renouvellement important, notamment chez les jeunes, renouvellement habituel </a:t>
            </a:r>
            <a:r>
              <a:rPr lang="fr-FR" sz="2000" dirty="0" smtClean="0">
                <a:solidFill>
                  <a:srgbClr val="FF0000"/>
                </a:solidFill>
                <a:latin typeface="Garamond" panose="02020404030301010803" pitchFamily="18" charset="0"/>
              </a:rPr>
              <a:t>mais avec cette année un % plus important qui doit nous amener à réflexion si ce phénomène se répétait</a:t>
            </a:r>
            <a:endParaRPr lang="fr-FR" sz="2000" dirty="0" smtClean="0">
              <a:solidFill>
                <a:schemeClr val="tx2"/>
              </a:solidFill>
              <a:latin typeface="Garamond" panose="02020404030301010803" pitchFamily="18" charset="0"/>
            </a:endParaRPr>
          </a:p>
          <a:p>
            <a:pPr marL="342900" lvl="2" indent="-342900" algn="just"/>
            <a:r>
              <a:rPr lang="fr-FR" sz="2000" dirty="0" smtClean="0">
                <a:solidFill>
                  <a:schemeClr val="tx2"/>
                </a:solidFill>
                <a:latin typeface="Garamond" panose="02020404030301010803" pitchFamily="18" charset="0"/>
              </a:rPr>
              <a:t>Deux causes principales qui restent traditionnelles :</a:t>
            </a:r>
          </a:p>
          <a:p>
            <a:pPr marL="800100" lvl="3" indent="-342900" algn="just"/>
            <a:r>
              <a:rPr lang="fr-FR" dirty="0" smtClean="0">
                <a:solidFill>
                  <a:schemeClr val="tx2"/>
                </a:solidFill>
                <a:latin typeface="Garamond" panose="02020404030301010803" pitchFamily="18" charset="0"/>
              </a:rPr>
              <a:t>départs d’enfants de l’école d’arc pour des raisons de changement d’établissement scolaire ou de déménagement </a:t>
            </a:r>
          </a:p>
          <a:p>
            <a:pPr marL="800100" lvl="3" indent="-342900" algn="just"/>
            <a:r>
              <a:rPr lang="fr-FR" dirty="0" smtClean="0">
                <a:solidFill>
                  <a:schemeClr val="tx2"/>
                </a:solidFill>
                <a:latin typeface="Garamond" panose="02020404030301010803" pitchFamily="18" charset="0"/>
              </a:rPr>
              <a:t>départs de familles pour des raisons de travail ou de déménagement.</a:t>
            </a:r>
          </a:p>
          <a:p>
            <a:pPr marL="342900" lvl="2" indent="-342900" algn="just"/>
            <a:r>
              <a:rPr lang="fr-FR" sz="2000" dirty="0" smtClean="0">
                <a:solidFill>
                  <a:schemeClr val="tx2"/>
                </a:solidFill>
                <a:latin typeface="Garamond" panose="02020404030301010803" pitchFamily="18" charset="0"/>
              </a:rPr>
              <a:t>Des causes annexes </a:t>
            </a:r>
          </a:p>
          <a:p>
            <a:pPr marL="800100" lvl="3" indent="-342900" algn="just"/>
            <a:r>
              <a:rPr lang="fr-FR" dirty="0" smtClean="0">
                <a:solidFill>
                  <a:schemeClr val="tx2"/>
                </a:solidFill>
                <a:latin typeface="Garamond" panose="02020404030301010803" pitchFamily="18" charset="0"/>
              </a:rPr>
              <a:t>Le changement de sport chez les jeunes (environ 15% des départs) </a:t>
            </a:r>
            <a:endParaRPr lang="fr-FR" dirty="0">
              <a:solidFill>
                <a:schemeClr val="tx2"/>
              </a:solidFill>
              <a:latin typeface="Garamond" panose="02020404030301010803" pitchFamily="18" charset="0"/>
            </a:endParaRPr>
          </a:p>
          <a:p>
            <a:pPr marL="800100" lvl="3" indent="-342900" algn="just"/>
            <a:r>
              <a:rPr lang="fr-FR" dirty="0" smtClean="0">
                <a:solidFill>
                  <a:schemeClr val="tx2"/>
                </a:solidFill>
                <a:latin typeface="Garamond" panose="02020404030301010803" pitchFamily="18" charset="0"/>
              </a:rPr>
              <a:t>l’abandon pour cause indéterminée chez les adultes (environ 10% des départs).</a:t>
            </a:r>
          </a:p>
        </p:txBody>
      </p:sp>
      <p:sp>
        <p:nvSpPr>
          <p:cNvPr id="4" name="Espace réservé du numéro de diapositive 3"/>
          <p:cNvSpPr>
            <a:spLocks noGrp="1"/>
          </p:cNvSpPr>
          <p:nvPr>
            <p:ph type="sldNum" sz="quarter" idx="12"/>
          </p:nvPr>
        </p:nvSpPr>
        <p:spPr/>
        <p:txBody>
          <a:bodyPr/>
          <a:lstStyle/>
          <a:p>
            <a:fld id="{95794E80-251A-4A70-BC60-22903CD8DE09}" type="slidenum">
              <a:rPr lang="fr-FR" smtClean="0"/>
              <a:t>9</a:t>
            </a:fld>
            <a:endParaRPr lang="fr-FR"/>
          </a:p>
        </p:txBody>
      </p:sp>
    </p:spTree>
    <p:extLst>
      <p:ext uri="{BB962C8B-B14F-4D97-AF65-F5344CB8AC3E}">
        <p14:creationId xmlns:p14="http://schemas.microsoft.com/office/powerpoint/2010/main" val="33534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3526</TotalTime>
  <Words>3488</Words>
  <Application>Microsoft Office PowerPoint</Application>
  <PresentationFormat>Affichage à l'écran (4:3)</PresentationFormat>
  <Paragraphs>490</Paragraphs>
  <Slides>56</Slides>
  <Notes>1</Notes>
  <HiddenSlides>0</HiddenSlides>
  <MMClips>0</MMClips>
  <ScaleCrop>false</ScaleCrop>
  <HeadingPairs>
    <vt:vector size="4" baseType="variant">
      <vt:variant>
        <vt:lpstr>Thème</vt:lpstr>
      </vt:variant>
      <vt:variant>
        <vt:i4>1</vt:i4>
      </vt:variant>
      <vt:variant>
        <vt:lpstr>Titres des diapositives</vt:lpstr>
      </vt:variant>
      <vt:variant>
        <vt:i4>56</vt:i4>
      </vt:variant>
    </vt:vector>
  </HeadingPairs>
  <TitlesOfParts>
    <vt:vector size="57" baseType="lpstr">
      <vt:lpstr>Thème Office</vt:lpstr>
      <vt:lpstr>Présentation PowerPoint</vt:lpstr>
      <vt:lpstr>Présentation PowerPoint</vt:lpstr>
      <vt:lpstr> L’objet de la compagnie et ses valeurs </vt:lpstr>
      <vt:lpstr>LE DEVELOPPEMENT DE LA COMPAGNIE</vt:lpstr>
      <vt:lpstr>L’EVOLUTION DE LA COMPAGNIE</vt:lpstr>
      <vt:lpstr>Présentation PowerPoint</vt:lpstr>
      <vt:lpstr> Effectifs </vt:lpstr>
      <vt:lpstr>Effectifs</vt:lpstr>
      <vt:lpstr>Effectifs (commentaires)</vt:lpstr>
      <vt:lpstr>Présentation PowerPoint</vt:lpstr>
      <vt:lpstr>L’évolution des compétiteurs</vt:lpstr>
      <vt:lpstr>Présentation PowerPoint</vt:lpstr>
      <vt:lpstr>Notre évolution dans les championnats</vt:lpstr>
      <vt:lpstr>Développer l’activité sportive et notamment le tir à l’arc</vt:lpstr>
      <vt:lpstr>Présentation PowerPoint</vt:lpstr>
      <vt:lpstr>     Les jeunes   Le développement de l’activité sportive passe    d’une façon fondamentale par la pratique des plus jeunes </vt:lpstr>
      <vt:lpstr>Les jeunes</vt:lpstr>
      <vt:lpstr>L’école d’arc</vt:lpstr>
      <vt:lpstr>L’ECOLE D’ARC</vt:lpstr>
      <vt:lpstr>L’école d’arc</vt:lpstr>
      <vt:lpstr>Effectifs (Objectif)</vt:lpstr>
      <vt:lpstr>Développer l’activité sportive et notamment le tir à l’arc</vt:lpstr>
      <vt:lpstr>Développer l’activité sportive et notamment le tir a l’arc</vt:lpstr>
      <vt:lpstr>Présentation PowerPoint</vt:lpstr>
      <vt:lpstr> les archers à handicap </vt:lpstr>
      <vt:lpstr>les archers à handicap </vt:lpstr>
      <vt:lpstr>les archers a handicap</vt:lpstr>
      <vt:lpstr>Présentation PowerPoint</vt:lpstr>
      <vt:lpstr>Développer l’encadrement</vt:lpstr>
      <vt:lpstr>Développer l’encadrement</vt:lpstr>
      <vt:lpstr>Présentation PowerPoint</vt:lpstr>
      <vt:lpstr>La découverte des différentes disciplines du tir à l’arc</vt:lpstr>
      <vt:lpstr>La découverte des différentes disciplines non olympiques du tir à l’arc</vt:lpstr>
      <vt:lpstr>La découverte des différentes disciplines non olympiques du tir à l’arc</vt:lpstr>
      <vt:lpstr>La découverte des différentes disciplines non olympiques du tir à l’arc</vt:lpstr>
      <vt:lpstr>Présentation PowerPoint</vt:lpstr>
      <vt:lpstr>Présence dans les structures</vt:lpstr>
      <vt:lpstr>Présence dans les structures</vt:lpstr>
      <vt:lpstr>Présence dans les structures</vt:lpstr>
      <vt:lpstr>Présence dans les structures</vt:lpstr>
      <vt:lpstr>Présentation PowerPoint</vt:lpstr>
      <vt:lpstr>Organiser des manifestations  de grande envergure  </vt:lpstr>
      <vt:lpstr>Organiser des manifestations  de grande envergure</vt:lpstr>
      <vt:lpstr>Organiser des manifestations  de grande envergure </vt:lpstr>
      <vt:lpstr>Organiser des manifestations de grande envergure </vt:lpstr>
      <vt:lpstr>Organiser des manifestations de grande envergure </vt:lpstr>
      <vt:lpstr>Présentation PowerPoint</vt:lpstr>
      <vt:lpstr>Etre un lieu de rencontre  </vt:lpstr>
      <vt:lpstr>Etre un lieu de rencontre</vt:lpstr>
      <vt:lpstr>Présentation PowerPoint</vt:lpstr>
      <vt:lpstr>NOTRE CAPACITE DE DEVELOPPEMENT ET NOTRE FINANCEMENT</vt:lpstr>
      <vt:lpstr>Présentation PowerPoint</vt:lpstr>
      <vt:lpstr>REMERCIEMENTS</vt:lpstr>
      <vt:lpstr>REMERCIEMENTS</vt:lpstr>
      <vt:lpstr>REMERCIEMENTS</vt:lpstr>
      <vt:lpstr>REMERCIEMENTS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COMPAGNIE DES ARCHERS MACONNAIS</dc:title>
  <dc:creator>admin</dc:creator>
  <cp:lastModifiedBy>Users</cp:lastModifiedBy>
  <cp:revision>286</cp:revision>
  <cp:lastPrinted>2016-01-15T10:34:26Z</cp:lastPrinted>
  <dcterms:created xsi:type="dcterms:W3CDTF">2013-12-02T10:04:19Z</dcterms:created>
  <dcterms:modified xsi:type="dcterms:W3CDTF">2016-12-13T13:59:49Z</dcterms:modified>
</cp:coreProperties>
</file>