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81" r:id="rId3"/>
    <p:sldId id="282" r:id="rId4"/>
    <p:sldId id="280" r:id="rId5"/>
    <p:sldId id="283" r:id="rId6"/>
    <p:sldId id="278" r:id="rId7"/>
    <p:sldId id="277" r:id="rId8"/>
    <p:sldId id="263" r:id="rId9"/>
    <p:sldId id="264" r:id="rId10"/>
    <p:sldId id="266" r:id="rId11"/>
    <p:sldId id="271" r:id="rId12"/>
    <p:sldId id="272" r:id="rId13"/>
    <p:sldId id="270" r:id="rId14"/>
    <p:sldId id="274" r:id="rId15"/>
    <p:sldId id="275" r:id="rId16"/>
    <p:sldId id="276" r:id="rId17"/>
  </p:sldIdLst>
  <p:sldSz cx="12192000" cy="6858000"/>
  <p:notesSz cx="6889750"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ibTD8gYimA8zXHPXsJfu58MeU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44"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5" y="4760397"/>
            <a:ext cx="5511800" cy="4509850"/>
          </a:xfrm>
          <a:prstGeom prst="rect">
            <a:avLst/>
          </a:prstGeom>
          <a:noFill/>
          <a:ln>
            <a:noFill/>
          </a:ln>
        </p:spPr>
        <p:txBody>
          <a:bodyPr spcFirstLastPara="1" wrap="square" lIns="96618" tIns="96618" rIns="96618" bIns="96618"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dirty="0"/>
          </a:p>
        </p:txBody>
      </p:sp>
      <p:sp>
        <p:nvSpPr>
          <p:cNvPr id="94" name="Google Shape;94;p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13" name="Google Shape;213;p2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35" name="Google Shape;135;p8: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41" name="Google Shape;141;p9: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53" name="Google Shape;153;p11: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83" name="Google Shape;183;p15: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6: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89" name="Google Shape;189;p16: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177" name="Google Shape;177;p14: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01" name="Google Shape;201;p19: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0:notes"/>
          <p:cNvSpPr txBox="1">
            <a:spLocks noGrp="1"/>
          </p:cNvSpPr>
          <p:nvPr>
            <p:ph type="body" idx="1"/>
          </p:nvPr>
        </p:nvSpPr>
        <p:spPr>
          <a:xfrm>
            <a:off x="688975" y="4760397"/>
            <a:ext cx="5511800" cy="4509850"/>
          </a:xfrm>
          <a:prstGeom prst="rect">
            <a:avLst/>
          </a:prstGeom>
        </p:spPr>
        <p:txBody>
          <a:bodyPr spcFirstLastPara="1" wrap="square" lIns="96618" tIns="96618" rIns="96618" bIns="96618" anchor="t" anchorCtr="0">
            <a:noAutofit/>
          </a:bodyPr>
          <a:lstStyle/>
          <a:p>
            <a:pPr marL="0" indent="0">
              <a:buNone/>
            </a:pPr>
            <a:endParaRPr/>
          </a:p>
        </p:txBody>
      </p:sp>
      <p:sp>
        <p:nvSpPr>
          <p:cNvPr id="207" name="Google Shape;207;p20:notes"/>
          <p:cNvSpPr>
            <a:spLocks noGrp="1" noRot="1" noChangeAspect="1"/>
          </p:cNvSpPr>
          <p:nvPr>
            <p:ph type="sldImg" idx="2"/>
          </p:nvPr>
        </p:nvSpPr>
        <p:spPr>
          <a:xfrm>
            <a:off x="104775" y="750888"/>
            <a:ext cx="6680200" cy="3759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4"/>
        <p:cNvGrpSpPr/>
        <p:nvPr/>
      </p:nvGrpSpPr>
      <p:grpSpPr>
        <a:xfrm>
          <a:off x="0" y="0"/>
          <a:ext cx="0" cy="0"/>
          <a:chOff x="0" y="0"/>
          <a:chExt cx="0" cy="0"/>
        </a:xfrm>
      </p:grpSpPr>
      <p:sp>
        <p:nvSpPr>
          <p:cNvPr id="15" name="Google Shape;15;p23"/>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18" name="Google Shape;18;p23"/>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ADC7DC"/>
                </a:solidFill>
                <a:latin typeface="Gill Sans"/>
                <a:ea typeface="Gill Sans"/>
                <a:cs typeface="Gill Sans"/>
                <a:sym typeface="Gill Sans"/>
              </a:defRPr>
            </a:lvl1pPr>
            <a:lvl2pPr marL="0" lvl="1" indent="0" algn="r">
              <a:spcBef>
                <a:spcPts val="0"/>
              </a:spcBef>
              <a:buNone/>
              <a:defRPr sz="900" b="0" i="0" u="none" strike="noStrike" cap="none">
                <a:solidFill>
                  <a:srgbClr val="ADC7DC"/>
                </a:solidFill>
                <a:latin typeface="Gill Sans"/>
                <a:ea typeface="Gill Sans"/>
                <a:cs typeface="Gill Sans"/>
                <a:sym typeface="Gill Sans"/>
              </a:defRPr>
            </a:lvl2pPr>
            <a:lvl3pPr marL="0" lvl="2" indent="0" algn="r">
              <a:spcBef>
                <a:spcPts val="0"/>
              </a:spcBef>
              <a:buNone/>
              <a:defRPr sz="900" b="0" i="0" u="none" strike="noStrike" cap="none">
                <a:solidFill>
                  <a:srgbClr val="ADC7DC"/>
                </a:solidFill>
                <a:latin typeface="Gill Sans"/>
                <a:ea typeface="Gill Sans"/>
                <a:cs typeface="Gill Sans"/>
                <a:sym typeface="Gill Sans"/>
              </a:defRPr>
            </a:lvl3pPr>
            <a:lvl4pPr marL="0" lvl="3" indent="0" algn="r">
              <a:spcBef>
                <a:spcPts val="0"/>
              </a:spcBef>
              <a:buNone/>
              <a:defRPr sz="900" b="0" i="0" u="none" strike="noStrike" cap="none">
                <a:solidFill>
                  <a:srgbClr val="ADC7DC"/>
                </a:solidFill>
                <a:latin typeface="Gill Sans"/>
                <a:ea typeface="Gill Sans"/>
                <a:cs typeface="Gill Sans"/>
                <a:sym typeface="Gill Sans"/>
              </a:defRPr>
            </a:lvl4pPr>
            <a:lvl5pPr marL="0" lvl="4" indent="0" algn="r">
              <a:spcBef>
                <a:spcPts val="0"/>
              </a:spcBef>
              <a:buNone/>
              <a:defRPr sz="900" b="0" i="0" u="none" strike="noStrike" cap="none">
                <a:solidFill>
                  <a:srgbClr val="ADC7DC"/>
                </a:solidFill>
                <a:latin typeface="Gill Sans"/>
                <a:ea typeface="Gill Sans"/>
                <a:cs typeface="Gill Sans"/>
                <a:sym typeface="Gill Sans"/>
              </a:defRPr>
            </a:lvl5pPr>
            <a:lvl6pPr marL="0" lvl="5" indent="0" algn="r">
              <a:spcBef>
                <a:spcPts val="0"/>
              </a:spcBef>
              <a:buNone/>
              <a:defRPr sz="900" b="0" i="0" u="none" strike="noStrike" cap="none">
                <a:solidFill>
                  <a:srgbClr val="ADC7DC"/>
                </a:solidFill>
                <a:latin typeface="Gill Sans"/>
                <a:ea typeface="Gill Sans"/>
                <a:cs typeface="Gill Sans"/>
                <a:sym typeface="Gill Sans"/>
              </a:defRPr>
            </a:lvl6pPr>
            <a:lvl7pPr marL="0" lvl="6" indent="0" algn="r">
              <a:spcBef>
                <a:spcPts val="0"/>
              </a:spcBef>
              <a:buNone/>
              <a:defRPr sz="900" b="0" i="0" u="none" strike="noStrike" cap="none">
                <a:solidFill>
                  <a:srgbClr val="ADC7DC"/>
                </a:solidFill>
                <a:latin typeface="Gill Sans"/>
                <a:ea typeface="Gill Sans"/>
                <a:cs typeface="Gill Sans"/>
                <a:sym typeface="Gill Sans"/>
              </a:defRPr>
            </a:lvl7pPr>
            <a:lvl8pPr marL="0" lvl="7" indent="0" algn="r">
              <a:spcBef>
                <a:spcPts val="0"/>
              </a:spcBef>
              <a:buNone/>
              <a:defRPr sz="900" b="0" i="0" u="none" strike="noStrike" cap="none">
                <a:solidFill>
                  <a:srgbClr val="ADC7DC"/>
                </a:solidFill>
                <a:latin typeface="Gill Sans"/>
                <a:ea typeface="Gill Sans"/>
                <a:cs typeface="Gill Sans"/>
                <a:sym typeface="Gill Sans"/>
              </a:defRPr>
            </a:lvl8pPr>
            <a:lvl9pPr marL="0" lvl="8" indent="0" algn="r">
              <a:spcBef>
                <a:spcPts val="0"/>
              </a:spcBef>
              <a:buNone/>
              <a:defRPr sz="900" b="0" i="0" u="none" strike="noStrike" cap="none">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85"/>
        <p:cNvGrpSpPr/>
        <p:nvPr/>
      </p:nvGrpSpPr>
      <p:grpSpPr>
        <a:xfrm>
          <a:off x="0" y="0"/>
          <a:ext cx="0" cy="0"/>
          <a:chOff x="0" y="0"/>
          <a:chExt cx="0" cy="0"/>
        </a:xfrm>
      </p:grpSpPr>
      <p:sp>
        <p:nvSpPr>
          <p:cNvPr id="86" name="Google Shape;86;p33"/>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3"/>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3"/>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33"/>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3"/>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3"/>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2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29" name="Google Shape;29;p2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26"/>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6"/>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36" name="Google Shape;36;p2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9"/>
        <p:cNvGrpSpPr/>
        <p:nvPr/>
      </p:nvGrpSpPr>
      <p:grpSpPr>
        <a:xfrm>
          <a:off x="0" y="0"/>
          <a:ext cx="0" cy="0"/>
          <a:chOff x="0" y="0"/>
          <a:chExt cx="0" cy="0"/>
        </a:xfrm>
      </p:grpSpPr>
      <p:sp>
        <p:nvSpPr>
          <p:cNvPr id="40" name="Google Shape;40;p27"/>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7"/>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3" name="Google Shape;43;p27"/>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4" name="Google Shape;44;p2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7"/>
        <p:cNvGrpSpPr/>
        <p:nvPr/>
      </p:nvGrpSpPr>
      <p:grpSpPr>
        <a:xfrm>
          <a:off x="0" y="0"/>
          <a:ext cx="0" cy="0"/>
          <a:chOff x="0" y="0"/>
          <a:chExt cx="0" cy="0"/>
        </a:xfrm>
      </p:grpSpPr>
      <p:sp>
        <p:nvSpPr>
          <p:cNvPr id="48" name="Google Shape;48;p28"/>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8"/>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1" name="Google Shape;51;p28"/>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2" name="Google Shape;52;p28"/>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53" name="Google Shape;53;p28"/>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4" name="Google Shape;54;p2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7"/>
        <p:cNvGrpSpPr/>
        <p:nvPr/>
      </p:nvGrpSpPr>
      <p:grpSpPr>
        <a:xfrm>
          <a:off x="0" y="0"/>
          <a:ext cx="0" cy="0"/>
          <a:chOff x="0" y="0"/>
          <a:chExt cx="0" cy="0"/>
        </a:xfrm>
      </p:grpSpPr>
      <p:sp>
        <p:nvSpPr>
          <p:cNvPr id="58" name="Google Shape;58;p29"/>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9"/>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63"/>
        <p:cNvGrpSpPr/>
        <p:nvPr/>
      </p:nvGrpSpPr>
      <p:grpSpPr>
        <a:xfrm>
          <a:off x="0" y="0"/>
          <a:ext cx="0" cy="0"/>
          <a:chOff x="0" y="0"/>
          <a:chExt cx="0" cy="0"/>
        </a:xfrm>
      </p:grpSpPr>
      <p:sp>
        <p:nvSpPr>
          <p:cNvPr id="64" name="Google Shape;64;p30"/>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0"/>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ADC7DC"/>
              </a:buClr>
              <a:buSzPts val="2000"/>
              <a:buFont typeface="Gill Sans"/>
              <a:buNone/>
              <a:defRPr sz="2000" b="0">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67" name="Google Shape;67;p30"/>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68" name="Google Shape;68;p3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ADC7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ADC7DC"/>
                </a:solidFill>
                <a:latin typeface="Gill Sans"/>
                <a:ea typeface="Gill Sans"/>
                <a:cs typeface="Gill Sans"/>
                <a:sym typeface="Gill Sans"/>
              </a:defRPr>
            </a:lvl1pPr>
            <a:lvl2pPr marL="0" lvl="1" indent="0" algn="r">
              <a:spcBef>
                <a:spcPts val="0"/>
              </a:spcBef>
              <a:buNone/>
              <a:defRPr sz="900">
                <a:solidFill>
                  <a:srgbClr val="ADC7DC"/>
                </a:solidFill>
                <a:latin typeface="Gill Sans"/>
                <a:ea typeface="Gill Sans"/>
                <a:cs typeface="Gill Sans"/>
                <a:sym typeface="Gill Sans"/>
              </a:defRPr>
            </a:lvl2pPr>
            <a:lvl3pPr marL="0" lvl="2" indent="0" algn="r">
              <a:spcBef>
                <a:spcPts val="0"/>
              </a:spcBef>
              <a:buNone/>
              <a:defRPr sz="900">
                <a:solidFill>
                  <a:srgbClr val="ADC7DC"/>
                </a:solidFill>
                <a:latin typeface="Gill Sans"/>
                <a:ea typeface="Gill Sans"/>
                <a:cs typeface="Gill Sans"/>
                <a:sym typeface="Gill Sans"/>
              </a:defRPr>
            </a:lvl3pPr>
            <a:lvl4pPr marL="0" lvl="3" indent="0" algn="r">
              <a:spcBef>
                <a:spcPts val="0"/>
              </a:spcBef>
              <a:buNone/>
              <a:defRPr sz="900">
                <a:solidFill>
                  <a:srgbClr val="ADC7DC"/>
                </a:solidFill>
                <a:latin typeface="Gill Sans"/>
                <a:ea typeface="Gill Sans"/>
                <a:cs typeface="Gill Sans"/>
                <a:sym typeface="Gill Sans"/>
              </a:defRPr>
            </a:lvl4pPr>
            <a:lvl5pPr marL="0" lvl="4" indent="0" algn="r">
              <a:spcBef>
                <a:spcPts val="0"/>
              </a:spcBef>
              <a:buNone/>
              <a:defRPr sz="900">
                <a:solidFill>
                  <a:srgbClr val="ADC7DC"/>
                </a:solidFill>
                <a:latin typeface="Gill Sans"/>
                <a:ea typeface="Gill Sans"/>
                <a:cs typeface="Gill Sans"/>
                <a:sym typeface="Gill Sans"/>
              </a:defRPr>
            </a:lvl5pPr>
            <a:lvl6pPr marL="0" lvl="5" indent="0" algn="r">
              <a:spcBef>
                <a:spcPts val="0"/>
              </a:spcBef>
              <a:buNone/>
              <a:defRPr sz="900">
                <a:solidFill>
                  <a:srgbClr val="ADC7DC"/>
                </a:solidFill>
                <a:latin typeface="Gill Sans"/>
                <a:ea typeface="Gill Sans"/>
                <a:cs typeface="Gill Sans"/>
                <a:sym typeface="Gill Sans"/>
              </a:defRPr>
            </a:lvl6pPr>
            <a:lvl7pPr marL="0" lvl="6" indent="0" algn="r">
              <a:spcBef>
                <a:spcPts val="0"/>
              </a:spcBef>
              <a:buNone/>
              <a:defRPr sz="900">
                <a:solidFill>
                  <a:srgbClr val="ADC7DC"/>
                </a:solidFill>
                <a:latin typeface="Gill Sans"/>
                <a:ea typeface="Gill Sans"/>
                <a:cs typeface="Gill Sans"/>
                <a:sym typeface="Gill Sans"/>
              </a:defRPr>
            </a:lvl7pPr>
            <a:lvl8pPr marL="0" lvl="7" indent="0" algn="r">
              <a:spcBef>
                <a:spcPts val="0"/>
              </a:spcBef>
              <a:buNone/>
              <a:defRPr sz="900">
                <a:solidFill>
                  <a:srgbClr val="ADC7DC"/>
                </a:solidFill>
                <a:latin typeface="Gill Sans"/>
                <a:ea typeface="Gill Sans"/>
                <a:cs typeface="Gill Sans"/>
                <a:sym typeface="Gill Sans"/>
              </a:defRPr>
            </a:lvl8pPr>
            <a:lvl9pPr marL="0" lvl="8" indent="0" algn="r">
              <a:spcBef>
                <a:spcPts val="0"/>
              </a:spcBef>
              <a:buNone/>
              <a:defRPr sz="900">
                <a:solidFill>
                  <a:srgbClr val="ADC7DC"/>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71"/>
        <p:cNvGrpSpPr/>
        <p:nvPr/>
      </p:nvGrpSpPr>
      <p:grpSpPr>
        <a:xfrm>
          <a:off x="0" y="0"/>
          <a:ext cx="0" cy="0"/>
          <a:chOff x="0" y="0"/>
          <a:chExt cx="0" cy="0"/>
        </a:xfrm>
      </p:grpSpPr>
      <p:sp>
        <p:nvSpPr>
          <p:cNvPr id="72" name="Google Shape;72;p31"/>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a:spLocks noGrp="1"/>
          </p:cNvSpPr>
          <p:nvPr>
            <p:ph type="pic" idx="2"/>
          </p:nvPr>
        </p:nvSpPr>
        <p:spPr>
          <a:xfrm>
            <a:off x="447817" y="599725"/>
            <a:ext cx="11290859" cy="3557252"/>
          </a:xfrm>
          <a:prstGeom prst="rect">
            <a:avLst/>
          </a:prstGeom>
          <a:noFill/>
          <a:ln>
            <a:noFill/>
          </a:ln>
        </p:spPr>
        <p:txBody>
          <a:bodyPr spcFirstLastPara="1" wrap="square" lIns="91425" tIns="45700" rIns="91425" bIns="45700" anchor="t" anchorCtr="0">
            <a:normAutofit/>
          </a:bodyPr>
          <a:lstStyle>
            <a:lvl1pPr marR="0" lvl="0" algn="ctr" rtl="0">
              <a:spcBef>
                <a:spcPts val="32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1pPr>
            <a:lvl2pPr marR="0" lvl="1"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2pPr>
            <a:lvl3pPr marR="0" lvl="2"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3pPr>
            <a:lvl4pPr marR="0" lvl="3"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4pPr>
            <a:lvl5pPr marR="0" lvl="4"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5pPr>
            <a:lvl6pPr marR="0" lvl="5"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6pPr>
            <a:lvl7pPr marR="0" lvl="6"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7pPr>
            <a:lvl8pPr marR="0" lvl="7"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8pPr>
            <a:lvl9pPr marR="0" lvl="8" algn="l" rtl="0">
              <a:spcBef>
                <a:spcPts val="600"/>
              </a:spcBef>
              <a:spcAft>
                <a:spcPts val="60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9pPr>
          </a:lstStyle>
          <a:p>
            <a:endParaRPr/>
          </a:p>
        </p:txBody>
      </p:sp>
      <p:sp>
        <p:nvSpPr>
          <p:cNvPr id="74" name="Google Shape;74;p31"/>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3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8"/>
        <p:cNvGrpSpPr/>
        <p:nvPr/>
      </p:nvGrpSpPr>
      <p:grpSpPr>
        <a:xfrm>
          <a:off x="0" y="0"/>
          <a:ext cx="0" cy="0"/>
          <a:chOff x="0" y="0"/>
          <a:chExt cx="0" cy="0"/>
        </a:xfrm>
      </p:grpSpPr>
      <p:sp>
        <p:nvSpPr>
          <p:cNvPr id="79" name="Google Shape;79;p3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2"/>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3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22"/>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2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2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2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‹N°›</a:t>
            </a:fld>
            <a:endParaRPr/>
          </a:p>
        </p:txBody>
      </p:sp>
      <p:sp>
        <p:nvSpPr>
          <p:cNvPr id="11" name="Google Shape;11;p2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E9D7B6"/>
            </a:gs>
          </a:gsLst>
          <a:lin ang="5400000" scaled="0"/>
        </a:gradFill>
        <a:effectLst/>
      </p:bgPr>
    </p:bg>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1065212" y="672548"/>
            <a:ext cx="8915399" cy="2262781"/>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accent1"/>
              </a:buClr>
              <a:buSzPts val="3600"/>
              <a:buFont typeface="Gill Sans"/>
              <a:buNone/>
            </a:pPr>
            <a:r>
              <a:rPr lang="fr-FR" dirty="0"/>
              <a:t>COMPAGNIE DES ARCHERS MACONNAIS</a:t>
            </a:r>
            <a:endParaRPr dirty="0"/>
          </a:p>
        </p:txBody>
      </p:sp>
      <p:sp>
        <p:nvSpPr>
          <p:cNvPr id="97" name="Google Shape;97;p1"/>
          <p:cNvSpPr txBox="1">
            <a:spLocks noGrp="1"/>
          </p:cNvSpPr>
          <p:nvPr>
            <p:ph type="subTitle" idx="1"/>
          </p:nvPr>
        </p:nvSpPr>
        <p:spPr>
          <a:xfrm>
            <a:off x="2483195" y="3614682"/>
            <a:ext cx="8383588" cy="112628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815"/>
              <a:buNone/>
            </a:pPr>
            <a:r>
              <a:rPr lang="fr-FR" sz="3060" dirty="0">
                <a:solidFill>
                  <a:srgbClr val="59473F"/>
                </a:solidFill>
              </a:rPr>
              <a:t>ASSEMBLÉE GÉNÉRALE 15 Janvier 2022</a:t>
            </a:r>
            <a:endParaRPr dirty="0"/>
          </a:p>
          <a:p>
            <a:pPr marL="0" lvl="0" indent="0" algn="l" rtl="0">
              <a:lnSpc>
                <a:spcPct val="80000"/>
              </a:lnSpc>
              <a:spcBef>
                <a:spcPts val="1212"/>
              </a:spcBef>
              <a:spcAft>
                <a:spcPts val="0"/>
              </a:spcAft>
              <a:buSzPts val="2815"/>
              <a:buNone/>
            </a:pPr>
            <a:r>
              <a:rPr lang="fr-FR" sz="3060" dirty="0">
                <a:solidFill>
                  <a:srgbClr val="59473F"/>
                </a:solidFill>
              </a:rPr>
              <a:t>(SAISON DU 1/09/2020 AU 31/08/2021)</a:t>
            </a:r>
            <a:endParaRPr dirty="0"/>
          </a:p>
          <a:p>
            <a:pPr marL="0" lvl="0" indent="0" algn="l" rtl="0">
              <a:lnSpc>
                <a:spcPct val="80000"/>
              </a:lnSpc>
              <a:spcBef>
                <a:spcPts val="872"/>
              </a:spcBef>
              <a:spcAft>
                <a:spcPts val="0"/>
              </a:spcAft>
              <a:buSzPts val="1251"/>
              <a:buNone/>
            </a:pPr>
            <a:endParaRPr sz="1360" dirty="0"/>
          </a:p>
        </p:txBody>
      </p:sp>
      <p:sp>
        <p:nvSpPr>
          <p:cNvPr id="98" name="Google Shape;98;p1"/>
          <p:cNvSpPr txBox="1"/>
          <p:nvPr/>
        </p:nvSpPr>
        <p:spPr>
          <a:xfrm>
            <a:off x="3036681" y="4850296"/>
            <a:ext cx="578222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4800" b="1" i="0" u="none" strike="noStrike" cap="none" dirty="0">
                <a:solidFill>
                  <a:srgbClr val="B85B22"/>
                </a:solidFill>
                <a:latin typeface="Gill Sans"/>
                <a:ea typeface="Gill Sans"/>
                <a:cs typeface="Gill Sans"/>
                <a:sym typeface="Gill Sans"/>
              </a:rPr>
              <a:t>RAPPORT MORAL</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LES BÉNÉVOLES</a:t>
            </a:r>
            <a:endParaRPr b="1"/>
          </a:p>
        </p:txBody>
      </p:sp>
      <p:sp>
        <p:nvSpPr>
          <p:cNvPr id="156" name="Google Shape;156;p11"/>
          <p:cNvSpPr txBox="1">
            <a:spLocks noGrp="1"/>
          </p:cNvSpPr>
          <p:nvPr>
            <p:ph type="body" idx="1"/>
          </p:nvPr>
        </p:nvSpPr>
        <p:spPr>
          <a:xfrm>
            <a:off x="581192" y="2047164"/>
            <a:ext cx="11029615" cy="4653887"/>
          </a:xfrm>
          <a:prstGeom prst="rect">
            <a:avLst/>
          </a:prstGeom>
          <a:noFill/>
          <a:ln>
            <a:noFill/>
          </a:ln>
        </p:spPr>
        <p:txBody>
          <a:bodyPr spcFirstLastPara="1" wrap="square" lIns="91425" tIns="45700" rIns="91425" bIns="45700" anchor="ctr" anchorCtr="0">
            <a:normAutofit fontScale="77500" lnSpcReduction="20000"/>
          </a:bodyPr>
          <a:lstStyle/>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Le bénévolat reste le moteur essentiel de la vie de la Compagnie comme de toutes associations.</a:t>
            </a: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2021 a été une année de sollicitations pour l’encadrement des manifestations que nous avons pu organiser et pour le réalisation de travaux soit d’entretien, soit préparatoire au championnat (construction des chevalets…….)</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Sans bénévoles pas de tenue de concours possibles, pas d’école d’arc, pas de groupes d’entraînement ou d’initiation, pas d’encadrement des groupes handicapés, pas de maintenance du matériel, pas de buvette, pas d’organisation de manifestation importante, pas d’ouverture de la compagnie aux entraînements, pas de projet ! </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Sans vous il ne se passe rien ou pas grand-chose et sans activité, les installations que nous avons la chance de vivre perdraient vite de leurs attractivités.</a:t>
            </a: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Alors merci aux bénévoles qui au cours de l’année 2021 ont représenté environ 1000 heures de présence et merci de garder intact votre dynamisme dans cette année à venir forte de son projet « phare »</a:t>
            </a: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Et merci à vous de venir renforcer ce groupe…</a:t>
            </a:r>
          </a:p>
          <a:p>
            <a:pPr marL="306000" lvl="0" indent="-288474" algn="just" rtl="0">
              <a:spcBef>
                <a:spcPts val="0"/>
              </a:spcBef>
              <a:spcAft>
                <a:spcPts val="0"/>
              </a:spcAft>
              <a:buSzPts val="2300"/>
              <a:buFont typeface="Arial"/>
              <a:buChar char="◼"/>
            </a:pPr>
            <a:endParaRPr lang="fr-FR" sz="2300" dirty="0">
              <a:latin typeface="Arial"/>
              <a:ea typeface="Arial"/>
              <a:cs typeface="Arial"/>
              <a:sym typeface="Arial"/>
            </a:endParaRPr>
          </a:p>
          <a:p>
            <a:pPr marL="306000" lvl="0" indent="-288474" algn="just" rtl="0">
              <a:spcBef>
                <a:spcPts val="0"/>
              </a:spcBef>
              <a:spcAft>
                <a:spcPts val="0"/>
              </a:spcAft>
              <a:buSzPts val="2300"/>
              <a:buFont typeface="Arial"/>
              <a:buChar char="◼"/>
            </a:pPr>
            <a:r>
              <a:rPr lang="fr-FR" sz="2300" dirty="0">
                <a:latin typeface="Arial"/>
                <a:ea typeface="Arial"/>
                <a:cs typeface="Arial"/>
                <a:sym typeface="Arial"/>
              </a:rPr>
              <a:t>N’hésitez pas, chacun peut y trouver sa place !</a:t>
            </a:r>
            <a:endParaRPr sz="2300" dirty="0">
              <a:latin typeface="Arial"/>
              <a:ea typeface="Arial"/>
              <a:cs typeface="Arial"/>
              <a:sym typeface="Arial"/>
            </a:endParaRPr>
          </a:p>
          <a:p>
            <a:pPr marL="0" lvl="0" indent="0" algn="l" rtl="0">
              <a:spcBef>
                <a:spcPts val="960"/>
              </a:spcBef>
              <a:spcAft>
                <a:spcPts val="0"/>
              </a:spcAft>
              <a:buSzPts val="1656"/>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TRAVAUX</a:t>
            </a:r>
            <a:endParaRPr b="1" dirty="0"/>
          </a:p>
        </p:txBody>
      </p:sp>
      <p:sp>
        <p:nvSpPr>
          <p:cNvPr id="186" name="Google Shape;186;p15"/>
          <p:cNvSpPr txBox="1">
            <a:spLocks noGrp="1"/>
          </p:cNvSpPr>
          <p:nvPr>
            <p:ph type="body" idx="1"/>
          </p:nvPr>
        </p:nvSpPr>
        <p:spPr>
          <a:xfrm>
            <a:off x="581192" y="2101755"/>
            <a:ext cx="11029615" cy="4612944"/>
          </a:xfrm>
          <a:prstGeom prst="rect">
            <a:avLst/>
          </a:prstGeom>
          <a:noFill/>
          <a:ln>
            <a:noFill/>
          </a:ln>
        </p:spPr>
        <p:txBody>
          <a:bodyPr spcFirstLastPara="1" wrap="square" lIns="91425" tIns="45700" rIns="91425" bIns="45700" anchor="ctr" anchorCtr="0">
            <a:normAutofit/>
          </a:bodyPr>
          <a:lstStyle/>
          <a:p>
            <a:pPr marL="306000" lvl="0" indent="-177476" algn="l" rtl="0">
              <a:spcBef>
                <a:spcPts val="0"/>
              </a:spcBef>
              <a:spcAft>
                <a:spcPts val="0"/>
              </a:spcAft>
              <a:buSzPts val="2024"/>
              <a:buNone/>
            </a:pPr>
            <a:endParaRPr sz="2200" b="1" dirty="0"/>
          </a:p>
          <a:p>
            <a:pPr marL="306000" lvl="0" indent="-306000" algn="l" rtl="0">
              <a:spcBef>
                <a:spcPts val="1040"/>
              </a:spcBef>
              <a:spcAft>
                <a:spcPts val="0"/>
              </a:spcAft>
              <a:buSzPts val="2024"/>
              <a:buChar char="◼"/>
            </a:pPr>
            <a:r>
              <a:rPr lang="fr-FR" sz="2200" b="1" dirty="0"/>
              <a:t>Parmi les travaux effectuées cette année par les bénévoles, citons:</a:t>
            </a:r>
            <a:endParaRPr dirty="0"/>
          </a:p>
          <a:p>
            <a:pPr marL="630000" lvl="1" indent="-306000" algn="l" rtl="0">
              <a:lnSpc>
                <a:spcPct val="90000"/>
              </a:lnSpc>
              <a:spcBef>
                <a:spcPts val="1040"/>
              </a:spcBef>
              <a:spcAft>
                <a:spcPts val="0"/>
              </a:spcAft>
              <a:buSzPts val="2024"/>
              <a:buChar char="◼"/>
            </a:pPr>
            <a:r>
              <a:rPr lang="fr-FR" sz="2200" dirty="0"/>
              <a:t>La réparation des cibles 3d pour l’édition 2021</a:t>
            </a:r>
            <a:endParaRPr lang="fr-FR" sz="2400" dirty="0"/>
          </a:p>
          <a:p>
            <a:pPr marL="630000" lvl="1" indent="-306000" algn="l" rtl="0">
              <a:spcBef>
                <a:spcPts val="1040"/>
              </a:spcBef>
              <a:spcAft>
                <a:spcPts val="0"/>
              </a:spcAft>
              <a:buSzPts val="2024"/>
              <a:buChar char="◼"/>
            </a:pPr>
            <a:r>
              <a:rPr lang="fr-FR" sz="2200" dirty="0"/>
              <a:t>La réparation d’une butte du jeu d’arc</a:t>
            </a:r>
            <a:endParaRPr dirty="0"/>
          </a:p>
          <a:p>
            <a:pPr marL="630000" lvl="1" indent="-306000" algn="l" rtl="0">
              <a:spcBef>
                <a:spcPts val="1040"/>
              </a:spcBef>
              <a:spcAft>
                <a:spcPts val="0"/>
              </a:spcAft>
              <a:buSzPts val="2024"/>
              <a:buChar char="◼"/>
            </a:pPr>
            <a:r>
              <a:rPr lang="fr-FR" sz="2200" dirty="0"/>
              <a:t>Le lasurage et la réparation de gardes du jeu d’arc (travaux non terminés)</a:t>
            </a:r>
            <a:endParaRPr dirty="0"/>
          </a:p>
          <a:p>
            <a:pPr marL="630000" lvl="1" indent="-306000">
              <a:spcBef>
                <a:spcPts val="1040"/>
              </a:spcBef>
              <a:buSzPts val="2024"/>
            </a:pPr>
            <a:r>
              <a:rPr lang="fr-FR" sz="2400" dirty="0"/>
              <a:t>La réalisation des chevalets du championnat</a:t>
            </a:r>
            <a:r>
              <a:rPr lang="fr-FR" sz="2200" dirty="0"/>
              <a:t>.</a:t>
            </a:r>
          </a:p>
          <a:p>
            <a:pPr marL="630000" lvl="1" indent="-306000">
              <a:spcBef>
                <a:spcPts val="1040"/>
              </a:spcBef>
              <a:buSzPts val="2024"/>
            </a:pPr>
            <a:r>
              <a:rPr lang="fr-FR" sz="2200" dirty="0"/>
              <a:t>La réparation et l’adaptation des chevalets intérieurs (en cours) </a:t>
            </a:r>
            <a:endParaRPr dirty="0"/>
          </a:p>
          <a:p>
            <a:pPr marL="630000" lvl="1" indent="-306000" algn="l" rtl="0">
              <a:spcBef>
                <a:spcPts val="1040"/>
              </a:spcBef>
              <a:spcAft>
                <a:spcPts val="0"/>
              </a:spcAft>
              <a:buSzPts val="2024"/>
              <a:buChar char="◼"/>
            </a:pPr>
            <a:r>
              <a:rPr lang="fr-FR" sz="2200" dirty="0"/>
              <a:t>Le nettoyage de la salle de tir</a:t>
            </a:r>
            <a:endParaRPr dirty="0"/>
          </a:p>
          <a:p>
            <a:pPr marL="306000" lvl="0" indent="-177476" algn="l" rtl="0">
              <a:spcBef>
                <a:spcPts val="1040"/>
              </a:spcBef>
              <a:spcAft>
                <a:spcPts val="0"/>
              </a:spcAft>
              <a:buSzPts val="2024"/>
              <a:buNone/>
            </a:pPr>
            <a:endParaRPr sz="2200" dirty="0"/>
          </a:p>
          <a:p>
            <a:pPr marL="306000" lvl="0" indent="-200844" algn="l" rtl="0">
              <a:spcBef>
                <a:spcPts val="960"/>
              </a:spcBef>
              <a:spcAft>
                <a:spcPts val="0"/>
              </a:spcAft>
              <a:buSzPts val="1656"/>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dirty="0"/>
              <a:t>LES PROJETS DE TRAVAUX (à court terme !)</a:t>
            </a:r>
            <a:endParaRPr dirty="0"/>
          </a:p>
        </p:txBody>
      </p:sp>
      <p:sp>
        <p:nvSpPr>
          <p:cNvPr id="192" name="Google Shape;192;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fontScale="70000" lnSpcReduction="20000"/>
          </a:bodyPr>
          <a:lstStyle/>
          <a:p>
            <a:pPr marL="306000" lvl="0" indent="-306000" algn="l" rtl="0">
              <a:lnSpc>
                <a:spcPct val="90000"/>
              </a:lnSpc>
              <a:spcBef>
                <a:spcPts val="0"/>
              </a:spcBef>
              <a:spcAft>
                <a:spcPts val="0"/>
              </a:spcAft>
              <a:buSzPts val="2024"/>
              <a:buChar char="◼"/>
            </a:pPr>
            <a:r>
              <a:rPr lang="fr-FR" sz="2200" dirty="0"/>
              <a:t>Pour 2022, nous envisageons:</a:t>
            </a:r>
            <a:endParaRPr dirty="0"/>
          </a:p>
          <a:p>
            <a:pPr marL="630000" lvl="1" indent="-306000">
              <a:lnSpc>
                <a:spcPct val="90000"/>
              </a:lnSpc>
              <a:spcBef>
                <a:spcPts val="1040"/>
              </a:spcBef>
              <a:buSzPts val="2024"/>
            </a:pPr>
            <a:r>
              <a:rPr lang="fr-FR" sz="2200" dirty="0"/>
              <a:t>Les travaux pour finir la préparation du championnat (cloison, podium, etc.) </a:t>
            </a:r>
            <a:endParaRPr dirty="0"/>
          </a:p>
          <a:p>
            <a:pPr marL="630000" lvl="1" indent="-306000" algn="l" rtl="0">
              <a:lnSpc>
                <a:spcPct val="90000"/>
              </a:lnSpc>
              <a:spcBef>
                <a:spcPts val="1040"/>
              </a:spcBef>
              <a:spcAft>
                <a:spcPts val="0"/>
              </a:spcAft>
              <a:buSzPts val="2024"/>
              <a:buChar char="◼"/>
            </a:pPr>
            <a:r>
              <a:rPr lang="fr-FR" sz="2200" dirty="0"/>
              <a:t>La modification des buttes de tir du jeu d’arc</a:t>
            </a:r>
            <a:endParaRPr dirty="0"/>
          </a:p>
          <a:p>
            <a:pPr marL="630000" lvl="1" indent="-306000" algn="l" rtl="0">
              <a:lnSpc>
                <a:spcPct val="90000"/>
              </a:lnSpc>
              <a:spcBef>
                <a:spcPts val="1040"/>
              </a:spcBef>
              <a:spcAft>
                <a:spcPts val="0"/>
              </a:spcAft>
              <a:buSzPts val="2024"/>
              <a:buChar char="◼"/>
            </a:pPr>
            <a:r>
              <a:rPr lang="fr-FR" sz="2200" dirty="0"/>
              <a:t>La fin des modifications sur les cibles mobiles intérieures,</a:t>
            </a:r>
          </a:p>
          <a:p>
            <a:pPr marL="630000" lvl="1" indent="-306000" algn="l" rtl="0">
              <a:lnSpc>
                <a:spcPct val="90000"/>
              </a:lnSpc>
              <a:spcBef>
                <a:spcPts val="1040"/>
              </a:spcBef>
              <a:spcAft>
                <a:spcPts val="0"/>
              </a:spcAft>
              <a:buSzPts val="2024"/>
              <a:buChar char="◼"/>
            </a:pPr>
            <a:r>
              <a:rPr lang="fr-FR" sz="2200" dirty="0"/>
              <a:t>La fin des travaux sur les gardes du jeu d’arc (essentiellement lasurage)</a:t>
            </a:r>
          </a:p>
          <a:p>
            <a:pPr marL="630000" lvl="1" indent="-306000" algn="l" rtl="0">
              <a:lnSpc>
                <a:spcPct val="90000"/>
              </a:lnSpc>
              <a:spcBef>
                <a:spcPts val="1040"/>
              </a:spcBef>
              <a:spcAft>
                <a:spcPts val="0"/>
              </a:spcAft>
              <a:buSzPts val="2024"/>
              <a:buChar char="◼"/>
            </a:pPr>
            <a:r>
              <a:rPr lang="fr-FR" sz="2200" dirty="0"/>
              <a:t>L’aménagement « végétal » du jeu d’arc en vu du bouquet provincial de 2023</a:t>
            </a:r>
          </a:p>
          <a:p>
            <a:pPr marL="630000" lvl="1" indent="-306000">
              <a:spcBef>
                <a:spcPts val="1040"/>
              </a:spcBef>
              <a:buSzPts val="2024"/>
            </a:pPr>
            <a:r>
              <a:rPr lang="fr-FR" sz="2200" dirty="0"/>
              <a:t>La réalisation d’un local clos pour stocker le matériel du championnat de France S.A.  (discussion en cours avec la Ville pour la réalisation de la dalle support)</a:t>
            </a:r>
          </a:p>
          <a:p>
            <a:pPr marL="630000" lvl="1" indent="-306000">
              <a:spcBef>
                <a:spcPts val="1040"/>
              </a:spcBef>
              <a:buSzPts val="2024"/>
            </a:pPr>
            <a:r>
              <a:rPr lang="fr-FR" sz="2000" dirty="0"/>
              <a:t>La sécurisation de la butte du terrain de parcours parallèle à la voie verte</a:t>
            </a:r>
          </a:p>
          <a:p>
            <a:pPr marL="630000" lvl="1" indent="-306000">
              <a:spcBef>
                <a:spcPts val="1040"/>
              </a:spcBef>
              <a:buSzPts val="2024"/>
            </a:pPr>
            <a:endParaRPr sz="2200" dirty="0"/>
          </a:p>
          <a:p>
            <a:pPr marL="630000" lvl="1" indent="-306000" algn="l" rtl="0">
              <a:lnSpc>
                <a:spcPct val="90000"/>
              </a:lnSpc>
              <a:spcBef>
                <a:spcPts val="1040"/>
              </a:spcBef>
              <a:spcAft>
                <a:spcPts val="0"/>
              </a:spcAft>
              <a:buSzPts val="2024"/>
              <a:buChar char="◼"/>
            </a:pPr>
            <a:r>
              <a:rPr lang="fr-FR" sz="2200" dirty="0"/>
              <a:t>Et tout ce que j’oublie !</a:t>
            </a:r>
            <a:endParaRPr dirty="0"/>
          </a:p>
          <a:p>
            <a:pPr marL="630000" lvl="1" indent="-177476" algn="l" rtl="0">
              <a:lnSpc>
                <a:spcPct val="90000"/>
              </a:lnSpc>
              <a:spcBef>
                <a:spcPts val="1040"/>
              </a:spcBef>
              <a:spcAft>
                <a:spcPts val="0"/>
              </a:spcAft>
              <a:buSzPts val="2024"/>
              <a:buNone/>
            </a:pPr>
            <a:endParaRPr sz="2200" dirty="0"/>
          </a:p>
          <a:p>
            <a:pPr marL="630000" lvl="1" indent="-306000" algn="l" rtl="0">
              <a:lnSpc>
                <a:spcPct val="90000"/>
              </a:lnSpc>
              <a:spcBef>
                <a:spcPts val="1040"/>
              </a:spcBef>
              <a:spcAft>
                <a:spcPts val="0"/>
              </a:spcAft>
              <a:buSzPts val="2024"/>
              <a:buChar char="◼"/>
            </a:pPr>
            <a:r>
              <a:rPr lang="fr-FR" sz="2200" dirty="0"/>
              <a:t>MERCI D’AVANCE DE VOTRE AIDE</a:t>
            </a:r>
            <a:endParaRPr dirty="0"/>
          </a:p>
          <a:p>
            <a:pPr marL="306000" lvl="0" indent="-200844" algn="l" rtl="0">
              <a:lnSpc>
                <a:spcPct val="90000"/>
              </a:lnSpc>
              <a:spcBef>
                <a:spcPts val="960"/>
              </a:spcBef>
              <a:spcAft>
                <a:spcPts val="0"/>
              </a:spcAft>
              <a:buSzPts val="1656"/>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b="1"/>
              <a:t>ENTRAÎNEURS ET ARBITRES</a:t>
            </a:r>
            <a:endParaRPr/>
          </a:p>
        </p:txBody>
      </p:sp>
      <p:sp>
        <p:nvSpPr>
          <p:cNvPr id="180" name="Google Shape;180;p14"/>
          <p:cNvSpPr txBox="1">
            <a:spLocks noGrp="1"/>
          </p:cNvSpPr>
          <p:nvPr>
            <p:ph type="body" idx="1"/>
          </p:nvPr>
        </p:nvSpPr>
        <p:spPr>
          <a:xfrm>
            <a:off x="581192" y="2180496"/>
            <a:ext cx="11029615" cy="4479611"/>
          </a:xfrm>
          <a:prstGeom prst="rect">
            <a:avLst/>
          </a:prstGeom>
          <a:noFill/>
          <a:ln>
            <a:noFill/>
          </a:ln>
        </p:spPr>
        <p:txBody>
          <a:bodyPr spcFirstLastPara="1" wrap="square" lIns="91425" tIns="45700" rIns="91425" bIns="45700" anchor="ctr" anchorCtr="0">
            <a:normAutofit fontScale="85000" lnSpcReduction="20000"/>
          </a:bodyPr>
          <a:lstStyle/>
          <a:p>
            <a:pPr marL="630000" lvl="1" indent="-306000" algn="l" rtl="0">
              <a:lnSpc>
                <a:spcPct val="90000"/>
              </a:lnSpc>
              <a:spcBef>
                <a:spcPts val="0"/>
              </a:spcBef>
              <a:spcAft>
                <a:spcPts val="0"/>
              </a:spcAft>
              <a:buSzPts val="2208"/>
              <a:buChar char="◼"/>
            </a:pPr>
            <a:r>
              <a:rPr lang="fr-FR" sz="2400" dirty="0"/>
              <a:t>Aujourd’hui la Compagnie vie avec 3 entraîneurs (Mickaël, Olivier et moi même, 4 assistants entraîneurs (Laurent, Gérard T, </a:t>
            </a:r>
            <a:r>
              <a:rPr lang="fr-FR" sz="2400" dirty="0" err="1"/>
              <a:t>Eric</a:t>
            </a:r>
            <a:r>
              <a:rPr lang="fr-FR" sz="2400" dirty="0"/>
              <a:t>, Martine) et deux professionnels intervenant partiellement (Patrice FRANCOIS, cadre technique de la Région, et </a:t>
            </a:r>
            <a:r>
              <a:rPr lang="fr-FR" sz="2400" dirty="0" err="1"/>
              <a:t>Evann</a:t>
            </a:r>
            <a:r>
              <a:rPr lang="fr-FR" sz="2400" dirty="0"/>
              <a:t> COLLAUD, cadre technique du Département.</a:t>
            </a:r>
          </a:p>
          <a:p>
            <a:pPr marL="630000" lvl="1" indent="-306000" algn="l" rtl="0">
              <a:lnSpc>
                <a:spcPct val="90000"/>
              </a:lnSpc>
              <a:spcBef>
                <a:spcPts val="1080"/>
              </a:spcBef>
              <a:spcAft>
                <a:spcPts val="0"/>
              </a:spcAft>
              <a:buSzPts val="2208"/>
              <a:buChar char="◼"/>
            </a:pPr>
            <a:r>
              <a:rPr lang="fr-FR" sz="2400" dirty="0"/>
              <a:t>La diversité, l’évolution et le remplacement naturel des cadres en place font que nous avons besoin à terme de 3 entraîneurs supplémentaires….N’hésitez pas à faire part de votre envie et volonté…. </a:t>
            </a:r>
            <a:endParaRPr dirty="0"/>
          </a:p>
          <a:p>
            <a:pPr marL="630000" lvl="1" indent="-306000" algn="l" rtl="0">
              <a:lnSpc>
                <a:spcPct val="90000"/>
              </a:lnSpc>
              <a:spcBef>
                <a:spcPts val="1080"/>
              </a:spcBef>
              <a:spcAft>
                <a:spcPts val="0"/>
              </a:spcAft>
              <a:buSzPts val="2208"/>
              <a:buChar char="◼"/>
            </a:pPr>
            <a:r>
              <a:rPr lang="fr-FR" sz="2400" dirty="0"/>
              <a:t>2021 a vu la nomination d’un nouvel arbitre à la Compagnie après la réussite de son examen. Bravo et Félicitations à Mickaël.</a:t>
            </a:r>
          </a:p>
          <a:p>
            <a:pPr marL="630000" lvl="1" indent="-306000" algn="l" rtl="0">
              <a:lnSpc>
                <a:spcPct val="90000"/>
              </a:lnSpc>
              <a:spcBef>
                <a:spcPts val="1080"/>
              </a:spcBef>
              <a:spcAft>
                <a:spcPts val="0"/>
              </a:spcAft>
              <a:buSzPts val="2208"/>
              <a:buChar char="◼"/>
            </a:pPr>
            <a:r>
              <a:rPr lang="fr-FR" sz="2400" dirty="0"/>
              <a:t>Mais notre situation sur ce point reste fragile, car aujourd’hui un arbitre doit arrêter sa fonction l’année prochaine et un autre peut être appelé sur un autre secteur dans un délai voisin.</a:t>
            </a:r>
          </a:p>
          <a:p>
            <a:pPr marL="630000" lvl="1" indent="-306000" algn="l" rtl="0">
              <a:lnSpc>
                <a:spcPct val="90000"/>
              </a:lnSpc>
              <a:spcBef>
                <a:spcPts val="1080"/>
              </a:spcBef>
              <a:spcAft>
                <a:spcPts val="0"/>
              </a:spcAft>
              <a:buSzPts val="2208"/>
              <a:buChar char="◼"/>
            </a:pPr>
            <a:r>
              <a:rPr lang="fr-FR" sz="2400" dirty="0"/>
              <a:t>Bien que relativement difficile, cette fonction est attachante et nous avons aujourd’hui les cadres suffisant pour aider à la formation des candidats</a:t>
            </a:r>
          </a:p>
          <a:p>
            <a:pPr marL="630000" lvl="1" indent="-306000" algn="l" rtl="0">
              <a:lnSpc>
                <a:spcPct val="90000"/>
              </a:lnSpc>
              <a:spcBef>
                <a:spcPts val="1080"/>
              </a:spcBef>
              <a:spcAft>
                <a:spcPts val="0"/>
              </a:spcAft>
              <a:buSzPts val="2208"/>
              <a:buChar char="◼"/>
            </a:pPr>
            <a:r>
              <a:rPr lang="fr-FR" sz="2400" dirty="0"/>
              <a:t>Nous invitons ceux qui manifesteraient l’envie de s’engager sur cette voie de venir nous voir et de venir aux concours accompagner les arbitres afin de se faire une idée de la fonction </a:t>
            </a:r>
            <a:endParaRPr sz="2400" dirty="0"/>
          </a:p>
          <a:p>
            <a:pPr marL="630000" lvl="1" indent="-306000" algn="l" rtl="0">
              <a:lnSpc>
                <a:spcPct val="90000"/>
              </a:lnSpc>
              <a:spcBef>
                <a:spcPts val="1080"/>
              </a:spcBef>
              <a:spcAft>
                <a:spcPts val="0"/>
              </a:spcAft>
              <a:buSzPts val="2208"/>
              <a:buChar char="◼"/>
            </a:pPr>
            <a:r>
              <a:rPr lang="fr-FR" sz="2400" dirty="0"/>
              <a:t>Merci d’avance aux volontaires.</a:t>
            </a:r>
            <a:endParaRPr sz="2400" dirty="0"/>
          </a:p>
          <a:p>
            <a:pPr marL="0" lvl="0" indent="0" algn="l" rtl="0">
              <a:lnSpc>
                <a:spcPct val="90000"/>
              </a:lnSpc>
              <a:spcBef>
                <a:spcPts val="960"/>
              </a:spcBef>
              <a:spcAft>
                <a:spcPts val="0"/>
              </a:spcAft>
              <a:buSzPts val="1656"/>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04" name="Google Shape;204;p19"/>
          <p:cNvSpPr txBox="1">
            <a:spLocks noGrp="1"/>
          </p:cNvSpPr>
          <p:nvPr>
            <p:ph type="body" idx="1"/>
          </p:nvPr>
        </p:nvSpPr>
        <p:spPr>
          <a:xfrm>
            <a:off x="460876" y="2012054"/>
            <a:ext cx="11342103" cy="4493259"/>
          </a:xfrm>
          <a:prstGeom prst="rect">
            <a:avLst/>
          </a:prstGeom>
          <a:noFill/>
          <a:ln>
            <a:noFill/>
          </a:ln>
        </p:spPr>
        <p:txBody>
          <a:bodyPr spcFirstLastPara="1" wrap="square" lIns="91425" tIns="45700" rIns="91425" bIns="45700" anchor="ctr" anchorCtr="0">
            <a:noAutofit/>
          </a:bodyPr>
          <a:lstStyle/>
          <a:p>
            <a:pPr marL="630000" lvl="1" indent="-306000" algn="l" rtl="0">
              <a:spcBef>
                <a:spcPts val="0"/>
              </a:spcBef>
              <a:spcAft>
                <a:spcPts val="0"/>
              </a:spcAft>
              <a:buSzPts val="1472"/>
              <a:buChar char="◼"/>
            </a:pPr>
            <a:r>
              <a:rPr lang="fr-FR" sz="1400" dirty="0"/>
              <a:t>Remerciements à </a:t>
            </a:r>
            <a:r>
              <a:rPr lang="fr-FR" sz="1400" b="1" dirty="0"/>
              <a:t>tous les bénévoles participants à la vie de la Compagnie</a:t>
            </a:r>
            <a:r>
              <a:rPr lang="fr-FR" sz="1400" dirty="0"/>
              <a:t>, avec une mention un peu particulière, une fois n’est pas coutume, pour les bénévoles qui ont réalisé cette année encore les décors du 3D INDOOR</a:t>
            </a:r>
          </a:p>
          <a:p>
            <a:pPr marL="630000" lvl="1" indent="-306000" algn="l" rtl="0">
              <a:spcBef>
                <a:spcPts val="960"/>
              </a:spcBef>
              <a:spcAft>
                <a:spcPts val="0"/>
              </a:spcAft>
              <a:buSzPts val="1472"/>
              <a:buChar char="◼"/>
            </a:pPr>
            <a:r>
              <a:rPr lang="fr-FR" sz="1400" dirty="0"/>
              <a:t>Merci </a:t>
            </a:r>
            <a:r>
              <a:rPr lang="fr-FR" sz="1400" b="1" dirty="0"/>
              <a:t>à tous les membres élus et actifs du C.A. </a:t>
            </a:r>
            <a:r>
              <a:rPr lang="fr-FR" sz="1400" dirty="0"/>
              <a:t>qui forment une équipe efficace et dynamique permettant d’envisager l’avenir de nos projets avec sérennité</a:t>
            </a:r>
            <a:endParaRPr sz="1400" dirty="0"/>
          </a:p>
          <a:p>
            <a:pPr marL="630000" lvl="1" indent="-306000" algn="l" rtl="0">
              <a:spcBef>
                <a:spcPts val="920"/>
              </a:spcBef>
              <a:spcAft>
                <a:spcPts val="0"/>
              </a:spcAft>
              <a:buSzPts val="1472"/>
              <a:buChar char="◼"/>
            </a:pPr>
            <a:r>
              <a:rPr lang="fr-FR" sz="1400" dirty="0"/>
              <a:t>Merci </a:t>
            </a:r>
            <a:r>
              <a:rPr lang="fr-FR" sz="1400" b="1" dirty="0"/>
              <a:t>aux différents sponsors ou partenaires (BOURGOGNE ARCHERIE, AXSAONE, boulangerie ANGE, société AXA) </a:t>
            </a:r>
            <a:r>
              <a:rPr lang="fr-FR" sz="1400" dirty="0"/>
              <a:t>qui nous ont accordé leur confiance et qui ont permis par leurs partenariats une aide précieuse et indispensable dans le développement de la Compagnie</a:t>
            </a:r>
          </a:p>
          <a:p>
            <a:pPr marL="630000" lvl="1" indent="-306000" algn="l" rtl="0">
              <a:spcBef>
                <a:spcPts val="920"/>
              </a:spcBef>
              <a:spcAft>
                <a:spcPts val="0"/>
              </a:spcAft>
              <a:buSzPts val="1472"/>
              <a:buChar char="◼"/>
            </a:pPr>
            <a:r>
              <a:rPr lang="fr-FR" sz="1400" dirty="0"/>
              <a:t>Merci aux Conseil Régional, au Conseil Départemental de Saône et Loire et à la Ville pour leurs aides financières et matérielles</a:t>
            </a:r>
            <a:endParaRPr sz="1400" dirty="0"/>
          </a:p>
          <a:p>
            <a:pPr marL="630000" lvl="1" indent="-306000" algn="l" rtl="0">
              <a:spcBef>
                <a:spcPts val="920"/>
              </a:spcBef>
              <a:spcAft>
                <a:spcPts val="0"/>
              </a:spcAft>
              <a:buSzPts val="1472"/>
              <a:buChar char="◼"/>
            </a:pPr>
            <a:r>
              <a:rPr lang="fr-FR" sz="1400" dirty="0"/>
              <a:t>Merci au CD71 et au COMITE RÉGIONAL BOURGOGNE FRANCHE COMTÉ pour la mise à disposition d’un cadre technique destiné à renforcer la formation des jeunes compétiteurs et pour le matériel mis à disposition</a:t>
            </a:r>
          </a:p>
          <a:p>
            <a:pPr marL="630000" lvl="1" indent="-306000" algn="l" rtl="0">
              <a:spcBef>
                <a:spcPts val="920"/>
              </a:spcBef>
              <a:spcAft>
                <a:spcPts val="0"/>
              </a:spcAft>
              <a:buSzPts val="1472"/>
              <a:buChar char="◼"/>
            </a:pPr>
            <a:r>
              <a:rPr lang="fr-FR" sz="1400" dirty="0"/>
              <a:t>Merci aux Fondations ORANGE, BFC SOLIDARITÉ, KUNZ, ALBERICCI, pour leurs aides financières qui nous permettent de faire face aux premières dépenses du championnat.</a:t>
            </a:r>
          </a:p>
          <a:p>
            <a:pPr marL="630000" lvl="1" indent="-306000" algn="l" rtl="0">
              <a:spcBef>
                <a:spcPts val="920"/>
              </a:spcBef>
              <a:spcAft>
                <a:spcPts val="0"/>
              </a:spcAft>
              <a:buSzPts val="1472"/>
              <a:buChar char="◼"/>
            </a:pPr>
            <a:r>
              <a:rPr lang="fr-FR" sz="1400" dirty="0"/>
              <a:t>Merci au CD 71 HANDISPORT et à la ligue HANDISPORT avec lequel les échanges restent de grandes qualités et pour leurs prêt de matériel spécifique</a:t>
            </a:r>
            <a:endParaRPr sz="1400" dirty="0"/>
          </a:p>
          <a:p>
            <a:pPr marL="630000" lvl="1" indent="-306000" algn="l" rtl="0">
              <a:spcBef>
                <a:spcPts val="920"/>
              </a:spcBef>
              <a:spcAft>
                <a:spcPts val="0"/>
              </a:spcAft>
              <a:buSzPts val="1472"/>
              <a:buChar char="◼"/>
            </a:pPr>
            <a:r>
              <a:rPr lang="fr-FR" sz="1400" dirty="0"/>
              <a:t>Au CD71SA et à la ligue SPORT ADAPTE BFC pour son implication dans le handicap mental et psychologique,</a:t>
            </a:r>
            <a:endParaRPr sz="1400" dirty="0"/>
          </a:p>
          <a:p>
            <a:pPr marL="630000" lvl="1" indent="-306000" algn="l" rtl="0">
              <a:spcBef>
                <a:spcPts val="920"/>
              </a:spcBef>
              <a:spcAft>
                <a:spcPts val="0"/>
              </a:spcAft>
              <a:buSzPts val="1472"/>
              <a:buChar char="◼"/>
            </a:pPr>
            <a:r>
              <a:rPr lang="fr-FR" sz="1400" dirty="0"/>
              <a:t>Au GRS avec qui nous partageons ces locaux pour la qualité des relations inter clubs,</a:t>
            </a:r>
            <a:endParaRP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0" name="Google Shape;210;p20"/>
          <p:cNvSpPr txBox="1">
            <a:spLocks noGrp="1"/>
          </p:cNvSpPr>
          <p:nvPr>
            <p:ph type="body" idx="1"/>
          </p:nvPr>
        </p:nvSpPr>
        <p:spPr>
          <a:xfrm>
            <a:off x="581192" y="2115404"/>
            <a:ext cx="11029615" cy="4490112"/>
          </a:xfrm>
          <a:prstGeom prst="rect">
            <a:avLst/>
          </a:prstGeom>
          <a:noFill/>
          <a:ln>
            <a:noFill/>
          </a:ln>
        </p:spPr>
        <p:txBody>
          <a:bodyPr spcFirstLastPara="1" wrap="square" lIns="91425" tIns="45700" rIns="91425" bIns="45700" anchor="ctr" anchorCtr="0">
            <a:noAutofit/>
          </a:bodyPr>
          <a:lstStyle/>
          <a:p>
            <a:pPr marL="630000" lvl="1" indent="-306000" algn="l" rtl="0">
              <a:spcBef>
                <a:spcPts val="0"/>
              </a:spcBef>
              <a:spcAft>
                <a:spcPts val="0"/>
              </a:spcAft>
              <a:buSzPts val="2208"/>
              <a:buChar char="◼"/>
            </a:pPr>
            <a:r>
              <a:rPr lang="fr-FR" sz="2400" b="1" dirty="0"/>
              <a:t>A la Mairie </a:t>
            </a:r>
            <a:r>
              <a:rPr lang="fr-FR" sz="2400" dirty="0"/>
              <a:t>que nous sollicitons régulièrement, qui nous aide par une la mise à disposition de matériels et par la disponibilité de nombreux services et notamment des serres municipales qui contribuent à la qualité de notre décor 3D et à l’accueil de nos concours.</a:t>
            </a:r>
            <a:endParaRPr sz="2400" dirty="0"/>
          </a:p>
          <a:p>
            <a:pPr marL="630000" lvl="1" indent="-306000" algn="l" rtl="0">
              <a:spcBef>
                <a:spcPts val="1080"/>
              </a:spcBef>
              <a:spcAft>
                <a:spcPts val="0"/>
              </a:spcAft>
              <a:buSzPts val="2208"/>
              <a:buChar char="◼"/>
            </a:pPr>
            <a:r>
              <a:rPr lang="fr-FR" sz="2400" b="1" dirty="0"/>
              <a:t>L’ensemble du service des sports et </a:t>
            </a:r>
            <a:r>
              <a:rPr lang="fr-FR" sz="2400" dirty="0"/>
              <a:t>l’ensemble des personnes </a:t>
            </a:r>
            <a:r>
              <a:rPr lang="fr-FR" sz="2400" b="1" dirty="0"/>
              <a:t>des différents services </a:t>
            </a:r>
            <a:r>
              <a:rPr lang="fr-FR" sz="2400" dirty="0"/>
              <a:t>qui ont toujours été d’une remarquable efficacité.</a:t>
            </a:r>
            <a:endParaRPr sz="2400" dirty="0"/>
          </a:p>
          <a:p>
            <a:pPr marL="0" lvl="0" indent="0" algn="l" rtl="0">
              <a:spcBef>
                <a:spcPts val="1080"/>
              </a:spcBef>
              <a:spcAft>
                <a:spcPts val="0"/>
              </a:spcAft>
              <a:buSzPts val="2208"/>
              <a:buNone/>
            </a:pPr>
            <a:endParaRPr sz="2400" dirty="0"/>
          </a:p>
          <a:p>
            <a:pPr marL="306000" lvl="0" indent="-306000" algn="l" rtl="0">
              <a:spcBef>
                <a:spcPts val="1080"/>
              </a:spcBef>
              <a:spcAft>
                <a:spcPts val="0"/>
              </a:spcAft>
              <a:buSzPts val="2208"/>
              <a:buChar char="◼"/>
            </a:pPr>
            <a:r>
              <a:rPr lang="fr-FR" sz="2400" dirty="0"/>
              <a:t>et enfin tout particulièrement </a:t>
            </a:r>
            <a:r>
              <a:rPr lang="fr-FR" sz="2400" b="1" dirty="0"/>
              <a:t>M. PAYEBIEN </a:t>
            </a:r>
            <a:r>
              <a:rPr lang="fr-FR" sz="2400" dirty="0"/>
              <a:t>qui nous accompagne depuis de longues années et est un soutien indéfectible de notre activité et de notre Compagnie</a:t>
            </a:r>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a:t>REMERCIEMENTS</a:t>
            </a:r>
            <a:endParaRPr/>
          </a:p>
        </p:txBody>
      </p:sp>
      <p:sp>
        <p:nvSpPr>
          <p:cNvPr id="216" name="Google Shape;216;p21"/>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2208"/>
              <a:buChar char="◼"/>
            </a:pPr>
            <a:r>
              <a:rPr lang="fr-FR" sz="2400" dirty="0"/>
              <a:t>Et </a:t>
            </a:r>
            <a:r>
              <a:rPr lang="fr-FR" sz="4400" dirty="0"/>
              <a:t>MERCI</a:t>
            </a:r>
            <a:r>
              <a:rPr lang="fr-FR" sz="2400" dirty="0"/>
              <a:t> à vous tous d’être ici présent et d’aider par votre présence à la vie de la Compagnie.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B48940-20A7-4AE2-8467-15EE6AC1F2EC}"/>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A264FF3E-1519-4763-8EA9-4C6F3B17574B}"/>
              </a:ext>
            </a:extLst>
          </p:cNvPr>
          <p:cNvSpPr>
            <a:spLocks noGrp="1"/>
          </p:cNvSpPr>
          <p:nvPr>
            <p:ph type="body" idx="1"/>
          </p:nvPr>
        </p:nvSpPr>
        <p:spPr/>
        <p:txBody>
          <a:bodyPr/>
          <a:lstStyle/>
          <a:p>
            <a:pPr marL="0" marR="0" lvl="0" indent="0" algn="just" rtl="0">
              <a:spcBef>
                <a:spcPts val="0"/>
              </a:spcBef>
              <a:spcAft>
                <a:spcPts val="0"/>
              </a:spcAft>
              <a:buNone/>
            </a:pPr>
            <a:r>
              <a:rPr lang="fr-FR" sz="1800" b="0" i="0" u="none" strike="noStrike" cap="none" dirty="0">
                <a:solidFill>
                  <a:schemeClr val="dk1"/>
                </a:solidFill>
                <a:latin typeface="Arial"/>
                <a:ea typeface="Arial"/>
                <a:cs typeface="Arial"/>
                <a:sym typeface="Arial"/>
              </a:rPr>
              <a:t>Bonjour à tous et merci de votre présence</a:t>
            </a:r>
            <a:endParaRPr lang="fr-FR" dirty="0"/>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just" rtl="0">
              <a:spcBef>
                <a:spcPts val="0"/>
              </a:spcBef>
              <a:spcAft>
                <a:spcPts val="0"/>
              </a:spcAft>
              <a:buNone/>
            </a:pPr>
            <a:r>
              <a:rPr lang="fr-FR" sz="1800" dirty="0">
                <a:solidFill>
                  <a:schemeClr val="dk1"/>
                </a:solidFill>
                <a:latin typeface="Arial"/>
                <a:ea typeface="Arial"/>
                <a:cs typeface="Arial"/>
                <a:sym typeface="Arial"/>
              </a:rPr>
              <a:t>Je souhaite la bienvenue à chacun d’entre vous et souhaite que la période délicate que nous avons connue et que nous poursuivons vous ait épargné ainsi que vos proches.</a:t>
            </a:r>
            <a:endParaRPr lang="fr-FR" dirty="0"/>
          </a:p>
          <a:p>
            <a:pPr marL="0" marR="0" lvl="0" indent="0" algn="just"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just" rtl="0">
              <a:spcBef>
                <a:spcPts val="0"/>
              </a:spcBef>
              <a:spcAft>
                <a:spcPts val="0"/>
              </a:spcAft>
              <a:buNone/>
            </a:pPr>
            <a:r>
              <a:rPr lang="fr-FR" sz="1800" dirty="0">
                <a:solidFill>
                  <a:schemeClr val="dk1"/>
                </a:solidFill>
                <a:latin typeface="Arial"/>
                <a:ea typeface="Arial"/>
                <a:cs typeface="Arial"/>
                <a:sym typeface="Arial"/>
              </a:rPr>
              <a:t>La saison 2021 a été une saison difficile pour tous, individuellement et collectivement.</a:t>
            </a:r>
          </a:p>
          <a:p>
            <a:pPr marL="0" marR="0" lvl="0" indent="0" algn="just" rtl="0">
              <a:spcBef>
                <a:spcPts val="0"/>
              </a:spcBef>
              <a:spcAft>
                <a:spcPts val="0"/>
              </a:spcAft>
              <a:buNone/>
            </a:pPr>
            <a:r>
              <a:rPr lang="fr-FR" sz="1800" dirty="0">
                <a:solidFill>
                  <a:schemeClr val="dk1"/>
                </a:solidFill>
              </a:rPr>
              <a:t>Dans cette période, nous avons pu, grâce à la bonne volonté des bénévoles, faire vivre autant que possible, la Compagnie à travers des activités diverses, que ce soit des rencontres amicales, des concours dans la période autorisé et la reprises des activités au plus près des autorisations.</a:t>
            </a:r>
          </a:p>
          <a:p>
            <a:pPr marL="0" marR="0" lvl="0" indent="0" algn="just" rtl="0">
              <a:spcBef>
                <a:spcPts val="0"/>
              </a:spcBef>
              <a:spcAft>
                <a:spcPts val="0"/>
              </a:spcAft>
              <a:buNone/>
            </a:pPr>
            <a:r>
              <a:rPr lang="fr-FR" sz="1800" dirty="0">
                <a:solidFill>
                  <a:schemeClr val="dk1"/>
                </a:solidFill>
              </a:rPr>
              <a:t>Nous allons tirer ici le bilan de cette année « particulière »</a:t>
            </a:r>
          </a:p>
          <a:p>
            <a:endParaRPr lang="fr-FR" dirty="0"/>
          </a:p>
        </p:txBody>
      </p:sp>
    </p:spTree>
    <p:extLst>
      <p:ext uri="{BB962C8B-B14F-4D97-AF65-F5344CB8AC3E}">
        <p14:creationId xmlns:p14="http://schemas.microsoft.com/office/powerpoint/2010/main" val="199616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FBF99-4AD2-4351-A695-D6BEE2AB58B0}"/>
              </a:ext>
            </a:extLst>
          </p:cNvPr>
          <p:cNvSpPr>
            <a:spLocks noGrp="1"/>
          </p:cNvSpPr>
          <p:nvPr>
            <p:ph type="title"/>
          </p:nvPr>
        </p:nvSpPr>
        <p:spPr/>
        <p:txBody>
          <a:bodyPr/>
          <a:lstStyle/>
          <a:p>
            <a:pPr algn="ctr"/>
            <a:r>
              <a:rPr lang="fr-FR" dirty="0"/>
              <a:t>L’ÉVOLUTION DES EFFECTIFS</a:t>
            </a:r>
          </a:p>
        </p:txBody>
      </p:sp>
      <p:sp>
        <p:nvSpPr>
          <p:cNvPr id="3" name="Espace réservé du texte 2">
            <a:extLst>
              <a:ext uri="{FF2B5EF4-FFF2-40B4-BE49-F238E27FC236}">
                <a16:creationId xmlns:a16="http://schemas.microsoft.com/office/drawing/2014/main" id="{FE88C60F-6DA3-4370-A931-0862A43AF9B1}"/>
              </a:ext>
            </a:extLst>
          </p:cNvPr>
          <p:cNvSpPr>
            <a:spLocks noGrp="1"/>
          </p:cNvSpPr>
          <p:nvPr>
            <p:ph type="body" idx="1"/>
          </p:nvPr>
        </p:nvSpPr>
        <p:spPr/>
        <p:txBody>
          <a:bodyPr/>
          <a:lstStyle/>
          <a:p>
            <a:pPr marL="0" marR="0" lvl="0" indent="0" algn="just" rtl="0">
              <a:spcBef>
                <a:spcPts val="0"/>
              </a:spcBef>
              <a:spcAft>
                <a:spcPts val="0"/>
              </a:spcAft>
              <a:buNone/>
            </a:pPr>
            <a:r>
              <a:rPr lang="fr-FR" sz="1800" dirty="0">
                <a:solidFill>
                  <a:srgbClr val="002060"/>
                </a:solidFill>
                <a:latin typeface="Arial"/>
                <a:ea typeface="Arial"/>
                <a:cs typeface="Arial"/>
                <a:sym typeface="Arial"/>
              </a:rPr>
              <a:t>Malgré la pandémie, nous avons maintenu notre </a:t>
            </a:r>
            <a:r>
              <a:rPr lang="fr-FR" dirty="0">
                <a:solidFill>
                  <a:srgbClr val="002060"/>
                </a:solidFill>
                <a:latin typeface="Arial"/>
                <a:ea typeface="Arial"/>
                <a:cs typeface="Arial"/>
                <a:sym typeface="Arial"/>
              </a:rPr>
              <a:t>niveau d’adhésion à la Cie.</a:t>
            </a:r>
          </a:p>
          <a:p>
            <a:pPr marL="0" marR="0" lvl="0" indent="0" algn="just" rtl="0">
              <a:spcBef>
                <a:spcPts val="0"/>
              </a:spcBef>
              <a:spcAft>
                <a:spcPts val="0"/>
              </a:spcAft>
              <a:buNone/>
            </a:pPr>
            <a:r>
              <a:rPr lang="fr-FR" sz="1800" dirty="0">
                <a:solidFill>
                  <a:srgbClr val="002060"/>
                </a:solidFill>
                <a:latin typeface="Arial"/>
                <a:ea typeface="Arial"/>
                <a:cs typeface="Arial"/>
                <a:sym typeface="Arial"/>
              </a:rPr>
              <a:t>Le nombre de licenciés à la Cie </a:t>
            </a:r>
            <a:r>
              <a:rPr lang="fr-FR" sz="1800" dirty="0">
                <a:solidFill>
                  <a:srgbClr val="002060"/>
                </a:solidFill>
              </a:rPr>
              <a:t>était pour la saison 2020 de 120 licenciés. Nous avons maintenu en 2021 le niveau des licences de la Compagnie avec un nombre de 123.</a:t>
            </a:r>
          </a:p>
          <a:p>
            <a:pPr marL="0" marR="0" lvl="0" indent="0" algn="just" rtl="0">
              <a:spcBef>
                <a:spcPts val="0"/>
              </a:spcBef>
              <a:spcAft>
                <a:spcPts val="0"/>
              </a:spcAft>
              <a:buNone/>
            </a:pPr>
            <a:r>
              <a:rPr lang="fr-FR" sz="1800" dirty="0">
                <a:solidFill>
                  <a:srgbClr val="002060"/>
                </a:solidFill>
                <a:latin typeface="Arial"/>
                <a:ea typeface="Arial"/>
                <a:cs typeface="Arial"/>
                <a:sym typeface="Arial"/>
              </a:rPr>
              <a:t>Après un recul sur l’année 2019, nous maintenons le niveau des licenciés à la Compagnie et cette saison 2022 ne devrait pas faire exception.</a:t>
            </a:r>
          </a:p>
          <a:p>
            <a:pPr marL="0" marR="0" lvl="0" indent="0" algn="just" rtl="0">
              <a:spcBef>
                <a:spcPts val="0"/>
              </a:spcBef>
              <a:spcAft>
                <a:spcPts val="0"/>
              </a:spcAft>
              <a:buNone/>
            </a:pPr>
            <a:r>
              <a:rPr lang="fr-FR" sz="1800" dirty="0">
                <a:solidFill>
                  <a:srgbClr val="002060"/>
                </a:solidFill>
              </a:rPr>
              <a:t>Ce mouvement doit se poursuivre et nous devons faire les efforts </a:t>
            </a:r>
            <a:r>
              <a:rPr lang="fr-FR" dirty="0">
                <a:solidFill>
                  <a:srgbClr val="002060"/>
                </a:solidFill>
              </a:rPr>
              <a:t>nécessaires</a:t>
            </a:r>
            <a:r>
              <a:rPr lang="fr-FR" sz="1800" dirty="0">
                <a:solidFill>
                  <a:srgbClr val="002060"/>
                </a:solidFill>
              </a:rPr>
              <a:t> pour tendre à retrouver notre niveau de 2019 où nous avions un niveau de licenciés proche de 140.</a:t>
            </a:r>
          </a:p>
          <a:p>
            <a:pPr marL="0" marR="0" lvl="0" indent="0" algn="just" rtl="0">
              <a:spcBef>
                <a:spcPts val="0"/>
              </a:spcBef>
              <a:spcAft>
                <a:spcPts val="0"/>
              </a:spcAft>
              <a:buNone/>
            </a:pPr>
            <a:endParaRPr lang="fr-FR" sz="1800" dirty="0">
              <a:solidFill>
                <a:srgbClr val="002060"/>
              </a:solidFill>
            </a:endParaRPr>
          </a:p>
          <a:p>
            <a:pPr marL="0" marR="0" lvl="0" indent="0" algn="just" rtl="0">
              <a:spcBef>
                <a:spcPts val="0"/>
              </a:spcBef>
              <a:spcAft>
                <a:spcPts val="0"/>
              </a:spcAft>
              <a:buNone/>
            </a:pPr>
            <a:r>
              <a:rPr lang="fr-FR" sz="1800" dirty="0">
                <a:solidFill>
                  <a:srgbClr val="002060"/>
                </a:solidFill>
              </a:rPr>
              <a:t>Si au cours de l’AG 2021 nous déclarions ne pas avoir d’objectif autre que celui de rechercher une stabilisation pour limiter la baisse, nous avons pour 2022 l’objectif de reprendre l’évolution de la Compagnie.</a:t>
            </a:r>
          </a:p>
          <a:p>
            <a:endParaRPr lang="fr-FR" dirty="0"/>
          </a:p>
        </p:txBody>
      </p:sp>
    </p:spTree>
    <p:extLst>
      <p:ext uri="{BB962C8B-B14F-4D97-AF65-F5344CB8AC3E}">
        <p14:creationId xmlns:p14="http://schemas.microsoft.com/office/powerpoint/2010/main" val="258800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BA447-B69C-4913-A102-8B07743FCAF2}"/>
              </a:ext>
            </a:extLst>
          </p:cNvPr>
          <p:cNvSpPr>
            <a:spLocks noGrp="1"/>
          </p:cNvSpPr>
          <p:nvPr>
            <p:ph type="title"/>
          </p:nvPr>
        </p:nvSpPr>
        <p:spPr/>
        <p:txBody>
          <a:bodyPr/>
          <a:lstStyle/>
          <a:p>
            <a:pPr algn="ctr"/>
            <a:r>
              <a:rPr lang="fr-FR" dirty="0"/>
              <a:t>L’ÉVOLUTION DES EFFECTIFS</a:t>
            </a:r>
          </a:p>
        </p:txBody>
      </p:sp>
      <p:sp>
        <p:nvSpPr>
          <p:cNvPr id="3" name="Espace réservé du texte 2">
            <a:extLst>
              <a:ext uri="{FF2B5EF4-FFF2-40B4-BE49-F238E27FC236}">
                <a16:creationId xmlns:a16="http://schemas.microsoft.com/office/drawing/2014/main" id="{3D1295A4-4006-489A-AB87-4617CE552130}"/>
              </a:ext>
            </a:extLst>
          </p:cNvPr>
          <p:cNvSpPr>
            <a:spLocks noGrp="1"/>
          </p:cNvSpPr>
          <p:nvPr>
            <p:ph type="body" idx="1"/>
          </p:nvPr>
        </p:nvSpPr>
        <p:spPr/>
        <p:txBody>
          <a:bodyPr/>
          <a:lstStyle/>
          <a:p>
            <a:pPr marL="0" marR="0" lvl="0" indent="0" algn="just" rtl="0">
              <a:spcBef>
                <a:spcPts val="0"/>
              </a:spcBef>
              <a:spcAft>
                <a:spcPts val="0"/>
              </a:spcAft>
              <a:buNone/>
            </a:pPr>
            <a:r>
              <a:rPr lang="fr-FR" sz="1800" dirty="0">
                <a:solidFill>
                  <a:srgbClr val="002060"/>
                </a:solidFill>
              </a:rPr>
              <a:t>Mais pourquoi vouloir évoluer en nombre ?</a:t>
            </a:r>
          </a:p>
          <a:p>
            <a:pPr marL="342900" marR="0" lvl="0" indent="-342900" algn="just" rtl="0">
              <a:spcBef>
                <a:spcPts val="0"/>
              </a:spcBef>
              <a:spcAft>
                <a:spcPts val="0"/>
              </a:spcAft>
              <a:buFontTx/>
              <a:buChar char="-"/>
            </a:pPr>
            <a:r>
              <a:rPr lang="fr-FR" sz="1800" dirty="0">
                <a:solidFill>
                  <a:srgbClr val="002060"/>
                </a:solidFill>
              </a:rPr>
              <a:t>Pour augmenter potentiellement le nombre de candidats aux fonctions de cadres, entraîneurs, arbitres, responsables de secteurs d’activités, le nombre des responsables actuels étant limite au regard des tâches que nous nous assumons.</a:t>
            </a:r>
          </a:p>
          <a:p>
            <a:pPr marL="342900" marR="0" lvl="0" indent="-342900" algn="just" rtl="0">
              <a:spcBef>
                <a:spcPts val="0"/>
              </a:spcBef>
              <a:spcAft>
                <a:spcPts val="0"/>
              </a:spcAft>
              <a:buFontTx/>
              <a:buChar char="-"/>
            </a:pPr>
            <a:r>
              <a:rPr lang="fr-FR" sz="1800" dirty="0">
                <a:solidFill>
                  <a:srgbClr val="002060"/>
                </a:solidFill>
              </a:rPr>
              <a:t>Parce que le nombre de licenciés est un élément de prise en considération par les instances territoriales et leurs considérations un élément nécessaire à la réalisation des projets que nous portons et envisageons</a:t>
            </a:r>
          </a:p>
          <a:p>
            <a:pPr marL="342900" marR="0" lvl="0" indent="-342900" algn="just" rtl="0">
              <a:spcBef>
                <a:spcPts val="0"/>
              </a:spcBef>
              <a:spcAft>
                <a:spcPts val="0"/>
              </a:spcAft>
              <a:buFontTx/>
              <a:buChar char="-"/>
            </a:pPr>
            <a:r>
              <a:rPr lang="fr-FR" sz="1800" dirty="0">
                <a:solidFill>
                  <a:srgbClr val="002060"/>
                </a:solidFill>
              </a:rPr>
              <a:t>Parce que nous avons besoin de bénévoles pour encadrer les concours et activités de la Compagnie, accompagner les jeunes en concours, aider les personnes en situation de handicaps, </a:t>
            </a:r>
          </a:p>
          <a:p>
            <a:pPr marL="342900" marR="0" lvl="0" indent="-342900" algn="just" rtl="0">
              <a:spcBef>
                <a:spcPts val="0"/>
              </a:spcBef>
              <a:spcAft>
                <a:spcPts val="0"/>
              </a:spcAft>
              <a:buFontTx/>
              <a:buChar char="-"/>
            </a:pPr>
            <a:r>
              <a:rPr lang="fr-FR" sz="1800" dirty="0">
                <a:solidFill>
                  <a:srgbClr val="002060"/>
                </a:solidFill>
              </a:rPr>
              <a:t>Parce que pour aider au développement des performances de la Compagnie, tant des jeunes archers que des adultes, nous avons besoin de développer la présence d’entraîneurs professionnels aux côtés des entraîneurs bénévoles,</a:t>
            </a:r>
          </a:p>
          <a:p>
            <a:pPr marL="342900" marR="0" lvl="0" indent="-342900" algn="just" rtl="0">
              <a:spcBef>
                <a:spcPts val="0"/>
              </a:spcBef>
              <a:spcAft>
                <a:spcPts val="0"/>
              </a:spcAft>
              <a:buFontTx/>
              <a:buChar char="-"/>
            </a:pPr>
            <a:r>
              <a:rPr lang="fr-FR" sz="1800" dirty="0">
                <a:solidFill>
                  <a:srgbClr val="002060"/>
                </a:solidFill>
              </a:rPr>
              <a:t>Etc.</a:t>
            </a:r>
          </a:p>
          <a:p>
            <a:endParaRPr lang="fr-FR" dirty="0"/>
          </a:p>
        </p:txBody>
      </p:sp>
    </p:spTree>
    <p:extLst>
      <p:ext uri="{BB962C8B-B14F-4D97-AF65-F5344CB8AC3E}">
        <p14:creationId xmlns:p14="http://schemas.microsoft.com/office/powerpoint/2010/main" val="334676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4909B-05F9-4ADF-AFBE-001F7A277754}"/>
              </a:ext>
            </a:extLst>
          </p:cNvPr>
          <p:cNvSpPr>
            <a:spLocks noGrp="1"/>
          </p:cNvSpPr>
          <p:nvPr>
            <p:ph type="title"/>
          </p:nvPr>
        </p:nvSpPr>
        <p:spPr/>
        <p:txBody>
          <a:bodyPr/>
          <a:lstStyle/>
          <a:p>
            <a:pPr algn="ctr"/>
            <a:r>
              <a:rPr lang="fr-FR" dirty="0"/>
              <a:t>L’ACTIVITÉ SPORTIVE</a:t>
            </a:r>
          </a:p>
        </p:txBody>
      </p:sp>
      <p:sp>
        <p:nvSpPr>
          <p:cNvPr id="3" name="Espace réservé du texte 2">
            <a:extLst>
              <a:ext uri="{FF2B5EF4-FFF2-40B4-BE49-F238E27FC236}">
                <a16:creationId xmlns:a16="http://schemas.microsoft.com/office/drawing/2014/main" id="{A78EAC2E-04F8-451B-8B76-4961FF88FCF4}"/>
              </a:ext>
            </a:extLst>
          </p:cNvPr>
          <p:cNvSpPr>
            <a:spLocks noGrp="1"/>
          </p:cNvSpPr>
          <p:nvPr>
            <p:ph type="body" idx="1"/>
          </p:nvPr>
        </p:nvSpPr>
        <p:spPr/>
        <p:txBody>
          <a:bodyPr>
            <a:normAutofit/>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Cette année 2020 a évidemment était perturbé COMME 2019, mais dans une moindre mesure par les contraintes liées à la COVID, et encore une fois félicitations à nos champions</a:t>
            </a:r>
          </a:p>
          <a:p>
            <a:pPr marL="0" marR="0" lvl="0" indent="0" algn="l" rtl="0">
              <a:spcBef>
                <a:spcPts val="0"/>
              </a:spcBef>
              <a:spcAft>
                <a:spcPts val="0"/>
              </a:spcAft>
              <a:buNone/>
            </a:pPr>
            <a:endParaRPr lang="fr-FR" sz="1800" dirty="0">
              <a:solidFill>
                <a:schemeClr val="dk1"/>
              </a:solidFill>
            </a:endParaRPr>
          </a:p>
          <a:p>
            <a:pPr marL="0" marR="0" lvl="0" indent="0" algn="l" rtl="0">
              <a:spcBef>
                <a:spcPts val="0"/>
              </a:spcBef>
              <a:spcAft>
                <a:spcPts val="0"/>
              </a:spcAft>
              <a:buNone/>
            </a:pPr>
            <a:r>
              <a:rPr lang="fr-FR" sz="1800" dirty="0">
                <a:solidFill>
                  <a:schemeClr val="dk1"/>
                </a:solidFill>
                <a:latin typeface="Arial"/>
                <a:ea typeface="Arial"/>
                <a:cs typeface="Arial"/>
                <a:sym typeface="Arial"/>
              </a:rPr>
              <a:t>Le rapport d’activi</a:t>
            </a:r>
            <a:r>
              <a:rPr lang="fr-FR" dirty="0">
                <a:solidFill>
                  <a:schemeClr val="dk1"/>
                </a:solidFill>
                <a:latin typeface="Arial"/>
                <a:ea typeface="Arial"/>
                <a:cs typeface="Arial"/>
                <a:sym typeface="Arial"/>
              </a:rPr>
              <a:t>té vous a montré que malgré cette situation et cette « ambiance » nous avons agit au mieux pour maintenir une activité sportive, au moins au sein de la Compagnie.</a:t>
            </a:r>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l" rtl="0">
              <a:spcBef>
                <a:spcPts val="0"/>
              </a:spcBef>
              <a:spcAft>
                <a:spcPts val="0"/>
              </a:spcAft>
              <a:buNone/>
            </a:pPr>
            <a:r>
              <a:rPr lang="fr-FR" sz="1800" dirty="0">
                <a:solidFill>
                  <a:schemeClr val="dk1"/>
                </a:solidFill>
              </a:rPr>
              <a:t>Espérons une saison 2022 « normale » pour valider les efforts fait par les archers afin de maintenir leurs niveaux de compétence.</a:t>
            </a:r>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a:p>
            <a:pPr marL="0" marR="0" lvl="0" indent="0" algn="l" rtl="0">
              <a:spcBef>
                <a:spcPts val="0"/>
              </a:spcBef>
              <a:spcAft>
                <a:spcPts val="0"/>
              </a:spcAft>
              <a:buNone/>
            </a:pPr>
            <a:r>
              <a:rPr lang="fr-FR" sz="1800" dirty="0">
                <a:solidFill>
                  <a:schemeClr val="dk1"/>
                </a:solidFill>
              </a:rPr>
              <a:t>Pour aider à cette compétence, nous avons maintenu la prise en charge partielle des frais d’un entraîneur professionnel intervenant le jeudi soir pour les archers de cibles anglaises, effort que nous entendons poursuivre en 2022</a:t>
            </a:r>
          </a:p>
          <a:p>
            <a:pPr marL="0" marR="0" lvl="0" indent="0" algn="l" rtl="0">
              <a:spcBef>
                <a:spcPts val="0"/>
              </a:spcBef>
              <a:spcAft>
                <a:spcPts val="0"/>
              </a:spcAft>
              <a:buNone/>
            </a:pPr>
            <a:endParaRPr lang="fr-FR" sz="18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0453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10D6F-3D47-4473-BE15-BABA0DF7EC46}"/>
              </a:ext>
            </a:extLst>
          </p:cNvPr>
          <p:cNvSpPr>
            <a:spLocks noGrp="1"/>
          </p:cNvSpPr>
          <p:nvPr>
            <p:ph type="title"/>
          </p:nvPr>
        </p:nvSpPr>
        <p:spPr>
          <a:xfrm>
            <a:off x="581192" y="702156"/>
            <a:ext cx="11029616" cy="992532"/>
          </a:xfrm>
        </p:spPr>
        <p:txBody>
          <a:bodyPr>
            <a:normAutofit/>
          </a:bodyPr>
          <a:lstStyle/>
          <a:p>
            <a:pPr algn="ctr"/>
            <a:r>
              <a:rPr lang="fr-FR" dirty="0"/>
              <a:t>L’ÉCOLE D’ARC</a:t>
            </a:r>
          </a:p>
        </p:txBody>
      </p:sp>
      <p:sp>
        <p:nvSpPr>
          <p:cNvPr id="3" name="Espace réservé du texte 2">
            <a:extLst>
              <a:ext uri="{FF2B5EF4-FFF2-40B4-BE49-F238E27FC236}">
                <a16:creationId xmlns:a16="http://schemas.microsoft.com/office/drawing/2014/main" id="{E4A0FC78-435F-45FE-92D3-D9EEE2507B6E}"/>
              </a:ext>
            </a:extLst>
          </p:cNvPr>
          <p:cNvSpPr>
            <a:spLocks noGrp="1"/>
          </p:cNvSpPr>
          <p:nvPr>
            <p:ph type="body" idx="1"/>
          </p:nvPr>
        </p:nvSpPr>
        <p:spPr/>
        <p:txBody>
          <a:bodyPr>
            <a:normAutofit fontScale="85000" lnSpcReduction="10000"/>
          </a:bodyPr>
          <a:lstStyle/>
          <a:p>
            <a:pPr marL="0" indent="0" algn="just">
              <a:lnSpc>
                <a:spcPct val="120000"/>
              </a:lnSpc>
              <a:spcBef>
                <a:spcPts val="0"/>
              </a:spcBef>
              <a:buClr>
                <a:srgbClr val="000000"/>
              </a:buClr>
              <a:buSzPts val="1600"/>
              <a:buNone/>
            </a:pPr>
            <a:r>
              <a:rPr lang="fr-FR" dirty="0">
                <a:solidFill>
                  <a:srgbClr val="000000"/>
                </a:solidFill>
                <a:latin typeface="Arial"/>
                <a:ea typeface="Arial"/>
                <a:cs typeface="Arial"/>
                <a:sym typeface="Arial"/>
              </a:rPr>
              <a:t>L’école d’arc a également était perturbée par la COVID et de ce fait nous pouvons considérer que l’année 2021 est une saison blanche en terme de résultats.</a:t>
            </a:r>
          </a:p>
          <a:p>
            <a:pPr marL="0" indent="0" algn="just">
              <a:lnSpc>
                <a:spcPct val="120000"/>
              </a:lnSpc>
              <a:spcBef>
                <a:spcPts val="0"/>
              </a:spcBef>
              <a:buClr>
                <a:srgbClr val="000000"/>
              </a:buClr>
              <a:buSzPts val="1600"/>
              <a:buNone/>
            </a:pPr>
            <a:endParaRPr lang="fr-FR" dirty="0">
              <a:solidFill>
                <a:srgbClr val="000000"/>
              </a:solidFill>
              <a:latin typeface="Arial"/>
              <a:cs typeface="Arial"/>
              <a:sym typeface="Arial"/>
            </a:endParaRPr>
          </a:p>
          <a:p>
            <a:pPr marL="0" indent="0" algn="just">
              <a:lnSpc>
                <a:spcPct val="120000"/>
              </a:lnSpc>
              <a:spcBef>
                <a:spcPts val="0"/>
              </a:spcBef>
              <a:buClr>
                <a:srgbClr val="000000"/>
              </a:buClr>
              <a:buSzPts val="1600"/>
              <a:buNone/>
            </a:pPr>
            <a:r>
              <a:rPr lang="fr-FR" dirty="0">
                <a:solidFill>
                  <a:srgbClr val="000000"/>
                </a:solidFill>
                <a:latin typeface="Arial"/>
                <a:cs typeface="Arial"/>
                <a:sym typeface="Arial"/>
              </a:rPr>
              <a:t>Dans le cadre du développement de la politique sportive auprès des jeunes, nous avons obtenu une subvention de L’Agence Nationale du Sport. nous permettant d’encadrer un groupe de jeunes archers confirmés de l’école d’arc par un Brevet d’Etat venant apporter ses compétences professionnelles aux entraîneurs. Nous avons mis en place dès 2021 cette politique en confiant au cadre technique du département 71 de tir à l’arc , Evann COLLAUD, l’encadrement du groupe des jeunes benjamins 2</a:t>
            </a:r>
            <a:r>
              <a:rPr lang="fr-FR" baseline="30000" dirty="0">
                <a:solidFill>
                  <a:srgbClr val="000000"/>
                </a:solidFill>
                <a:latin typeface="Arial"/>
                <a:cs typeface="Arial"/>
                <a:sym typeface="Arial"/>
              </a:rPr>
              <a:t>ème</a:t>
            </a:r>
            <a:r>
              <a:rPr lang="fr-FR" dirty="0">
                <a:solidFill>
                  <a:srgbClr val="000000"/>
                </a:solidFill>
                <a:latin typeface="Arial"/>
                <a:cs typeface="Arial"/>
                <a:sym typeface="Arial"/>
              </a:rPr>
              <a:t> année et minimes 1</a:t>
            </a:r>
            <a:r>
              <a:rPr lang="fr-FR" baseline="30000" dirty="0">
                <a:solidFill>
                  <a:srgbClr val="000000"/>
                </a:solidFill>
                <a:latin typeface="Arial"/>
                <a:cs typeface="Arial"/>
                <a:sym typeface="Arial"/>
              </a:rPr>
              <a:t>ère</a:t>
            </a:r>
            <a:r>
              <a:rPr lang="fr-FR" dirty="0">
                <a:solidFill>
                  <a:srgbClr val="000000"/>
                </a:solidFill>
                <a:latin typeface="Arial"/>
                <a:cs typeface="Arial"/>
                <a:sym typeface="Arial"/>
              </a:rPr>
              <a:t> année.</a:t>
            </a:r>
            <a:endParaRPr lang="fr-FR" dirty="0"/>
          </a:p>
          <a:p>
            <a:pPr marL="0" indent="0" algn="just">
              <a:lnSpc>
                <a:spcPct val="120000"/>
              </a:lnSpc>
              <a:spcBef>
                <a:spcPts val="0"/>
              </a:spcBef>
              <a:buClr>
                <a:srgbClr val="000000"/>
              </a:buClr>
              <a:buSzPts val="1600"/>
              <a:buNone/>
            </a:pPr>
            <a:endParaRPr lang="fr-FR" dirty="0">
              <a:solidFill>
                <a:srgbClr val="000000"/>
              </a:solidFill>
              <a:latin typeface="Arial"/>
              <a:ea typeface="Arial"/>
              <a:cs typeface="Arial"/>
              <a:sym typeface="Arial"/>
            </a:endParaRPr>
          </a:p>
          <a:p>
            <a:pPr marL="0" indent="0" algn="just">
              <a:lnSpc>
                <a:spcPct val="120000"/>
              </a:lnSpc>
              <a:spcBef>
                <a:spcPts val="0"/>
              </a:spcBef>
              <a:buClr>
                <a:srgbClr val="000000"/>
              </a:buClr>
              <a:buSzPts val="1600"/>
              <a:buNone/>
            </a:pPr>
            <a:r>
              <a:rPr lang="fr-FR" dirty="0">
                <a:solidFill>
                  <a:srgbClr val="000000"/>
                </a:solidFill>
                <a:latin typeface="Arial"/>
                <a:ea typeface="Arial"/>
                <a:cs typeface="Arial"/>
                <a:sym typeface="Arial"/>
              </a:rPr>
              <a:t>Pour la saison sportive 2022, nous avons pour ambition d’étendre sa mission auprès du groupe de poussins.</a:t>
            </a:r>
          </a:p>
          <a:p>
            <a:pPr marL="0" indent="0" algn="just">
              <a:lnSpc>
                <a:spcPct val="120000"/>
              </a:lnSpc>
              <a:spcBef>
                <a:spcPts val="0"/>
              </a:spcBef>
              <a:buClr>
                <a:srgbClr val="000000"/>
              </a:buClr>
              <a:buSzPts val="1600"/>
              <a:buNone/>
            </a:pPr>
            <a:endParaRPr lang="fr-FR" dirty="0">
              <a:solidFill>
                <a:srgbClr val="000000"/>
              </a:solidFill>
              <a:latin typeface="Arial"/>
              <a:ea typeface="Arial"/>
              <a:cs typeface="Arial"/>
              <a:sym typeface="Arial"/>
            </a:endParaRPr>
          </a:p>
          <a:p>
            <a:pPr marL="0" indent="0" algn="just">
              <a:lnSpc>
                <a:spcPct val="120000"/>
              </a:lnSpc>
              <a:spcBef>
                <a:spcPts val="0"/>
              </a:spcBef>
              <a:buClr>
                <a:srgbClr val="000000"/>
              </a:buClr>
              <a:buSzPts val="1600"/>
              <a:buNone/>
            </a:pPr>
            <a:r>
              <a:rPr lang="fr-FR" dirty="0">
                <a:solidFill>
                  <a:srgbClr val="000000"/>
                </a:solidFill>
                <a:latin typeface="Arial"/>
                <a:ea typeface="Arial"/>
                <a:cs typeface="Arial"/>
                <a:sym typeface="Arial"/>
              </a:rPr>
              <a:t>Mais aujourd’hui encore nous fonctionnons quasi essentiellement avec l’aide des bénévoles. Nous avons besoin de renforcer le groupe des entraîneurs bénévoles et nous faisons appel aux archers jeunes et moins jeunes pour entrer dans la démarche d’entraîneurs et permettre ainsi une relève partielle dans les années à venir.</a:t>
            </a:r>
            <a:endParaRPr lang="fr-FR" b="1" dirty="0">
              <a:solidFill>
                <a:srgbClr val="C00000"/>
              </a:solidFill>
            </a:endParaRPr>
          </a:p>
          <a:p>
            <a:endParaRPr lang="fr-FR" dirty="0"/>
          </a:p>
        </p:txBody>
      </p:sp>
    </p:spTree>
    <p:extLst>
      <p:ext uri="{BB962C8B-B14F-4D97-AF65-F5344CB8AC3E}">
        <p14:creationId xmlns:p14="http://schemas.microsoft.com/office/powerpoint/2010/main" val="150198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FDB041-BCD9-42B7-AE6E-94CE600427AC}"/>
              </a:ext>
            </a:extLst>
          </p:cNvPr>
          <p:cNvSpPr>
            <a:spLocks noGrp="1"/>
          </p:cNvSpPr>
          <p:nvPr>
            <p:ph type="title"/>
          </p:nvPr>
        </p:nvSpPr>
        <p:spPr>
          <a:xfrm>
            <a:off x="581192" y="702156"/>
            <a:ext cx="11029616" cy="810555"/>
          </a:xfrm>
        </p:spPr>
        <p:txBody>
          <a:bodyPr/>
          <a:lstStyle/>
          <a:p>
            <a:pPr algn="ctr"/>
            <a:r>
              <a:rPr lang="fr-FR" sz="2800" dirty="0"/>
              <a:t>LES JEUNES</a:t>
            </a:r>
            <a:endParaRPr lang="fr-FR" dirty="0"/>
          </a:p>
        </p:txBody>
      </p:sp>
      <p:sp>
        <p:nvSpPr>
          <p:cNvPr id="3" name="Espace réservé du texte 2">
            <a:extLst>
              <a:ext uri="{FF2B5EF4-FFF2-40B4-BE49-F238E27FC236}">
                <a16:creationId xmlns:a16="http://schemas.microsoft.com/office/drawing/2014/main" id="{282B5EA3-5DDB-476D-9853-92CE3B6C7AA8}"/>
              </a:ext>
            </a:extLst>
          </p:cNvPr>
          <p:cNvSpPr>
            <a:spLocks noGrp="1"/>
          </p:cNvSpPr>
          <p:nvPr>
            <p:ph type="body" idx="1"/>
          </p:nvPr>
        </p:nvSpPr>
        <p:spPr/>
        <p:txBody>
          <a:bodyPr>
            <a:normAutofit/>
          </a:bodyPr>
          <a:lstStyle/>
          <a:p>
            <a:pPr marL="0" lvl="0" indent="0" algn="ctr" rtl="0">
              <a:lnSpc>
                <a:spcPct val="120000"/>
              </a:lnSpc>
              <a:spcBef>
                <a:spcPts val="0"/>
              </a:spcBef>
              <a:spcAft>
                <a:spcPts val="0"/>
              </a:spcAft>
              <a:buClr>
                <a:srgbClr val="C00000"/>
              </a:buClr>
              <a:buSzPts val="1600"/>
              <a:buNone/>
            </a:pPr>
            <a:r>
              <a:rPr lang="fr-FR" sz="1800" b="1" dirty="0">
                <a:solidFill>
                  <a:srgbClr val="C00000"/>
                </a:solidFill>
              </a:rPr>
              <a:t>LE GROUPE COMPÉTITION JEUNES</a:t>
            </a:r>
            <a:endParaRPr lang="fr-FR" sz="1800" dirty="0">
              <a:solidFill>
                <a:srgbClr val="000000"/>
              </a:solidFill>
              <a:latin typeface="Arial"/>
              <a:ea typeface="Arial"/>
              <a:cs typeface="Arial"/>
              <a:sym typeface="Arial"/>
            </a:endParaRPr>
          </a:p>
          <a:p>
            <a:pPr marL="0" lvl="0" indent="0" algn="just" rtl="0">
              <a:lnSpc>
                <a:spcPct val="120000"/>
              </a:lnSpc>
              <a:spcBef>
                <a:spcPts val="0"/>
              </a:spcBef>
              <a:spcAft>
                <a:spcPts val="0"/>
              </a:spcAft>
              <a:buClr>
                <a:srgbClr val="000000"/>
              </a:buClr>
              <a:buSzPts val="1600"/>
              <a:buNone/>
            </a:pPr>
            <a:r>
              <a:rPr lang="fr-FR" sz="1800" dirty="0">
                <a:solidFill>
                  <a:srgbClr val="000000"/>
                </a:solidFill>
                <a:latin typeface="Arial"/>
                <a:ea typeface="Arial"/>
                <a:cs typeface="Arial"/>
                <a:sym typeface="Arial"/>
              </a:rPr>
              <a:t>Compte tenu des départs évoqués au cours de la dernière Assemblée Générale et aux changements  de catégorie, le groupe compétition jeunes intégré au dispositif club formateur </a:t>
            </a:r>
            <a:r>
              <a:rPr lang="fr-FR" dirty="0">
                <a:solidFill>
                  <a:srgbClr val="000000"/>
                </a:solidFill>
                <a:latin typeface="Arial"/>
                <a:ea typeface="Arial"/>
                <a:cs typeface="Arial"/>
                <a:sym typeface="Arial"/>
              </a:rPr>
              <a:t>tir à l’arc BFC a malgré tout permis de rester sélectionner dans cette filière régionale et de bénéficier de l’aide de la région pour la saison sportive 2022 sous forme de don de matériel et de mise à disposition à  mi-temps d’un entraîneur professionnel pour l’encadrement de ce groupe.</a:t>
            </a:r>
          </a:p>
          <a:p>
            <a:pPr marL="0" lvl="0" indent="0" algn="just" rtl="0">
              <a:lnSpc>
                <a:spcPct val="120000"/>
              </a:lnSpc>
              <a:spcBef>
                <a:spcPts val="0"/>
              </a:spcBef>
              <a:spcAft>
                <a:spcPts val="0"/>
              </a:spcAft>
              <a:buClr>
                <a:srgbClr val="000000"/>
              </a:buClr>
              <a:buSzPts val="1600"/>
              <a:buNone/>
            </a:pPr>
            <a:endParaRPr lang="fr-FR" sz="1800" dirty="0">
              <a:solidFill>
                <a:srgbClr val="000000"/>
              </a:solidFill>
              <a:latin typeface="Arial"/>
              <a:ea typeface="Arial"/>
              <a:cs typeface="Arial"/>
              <a:sym typeface="Arial"/>
            </a:endParaRPr>
          </a:p>
          <a:p>
            <a:pPr marL="0" lvl="0" indent="0" algn="just" rtl="0">
              <a:lnSpc>
                <a:spcPct val="120000"/>
              </a:lnSpc>
              <a:spcBef>
                <a:spcPts val="0"/>
              </a:spcBef>
              <a:spcAft>
                <a:spcPts val="0"/>
              </a:spcAft>
              <a:buClr>
                <a:srgbClr val="000000"/>
              </a:buClr>
              <a:buSzPts val="1600"/>
              <a:buNone/>
            </a:pPr>
            <a:r>
              <a:rPr lang="fr-FR" sz="1800" dirty="0">
                <a:solidFill>
                  <a:srgbClr val="000000"/>
                </a:solidFill>
                <a:latin typeface="Arial"/>
                <a:ea typeface="Arial"/>
                <a:cs typeface="Arial"/>
                <a:sym typeface="Arial"/>
              </a:rPr>
              <a:t>Pour la saison à venir, compt</a:t>
            </a:r>
            <a:r>
              <a:rPr lang="fr-FR" dirty="0">
                <a:solidFill>
                  <a:srgbClr val="000000"/>
                </a:solidFill>
                <a:latin typeface="Arial"/>
                <a:ea typeface="Arial"/>
                <a:cs typeface="Arial"/>
                <a:sym typeface="Arial"/>
              </a:rPr>
              <a:t>e tenu de l’affaiblissement de ce groupe, nous ne pouvons garantir le maintien dans le dispositif ETAF. L</a:t>
            </a:r>
            <a:r>
              <a:rPr lang="fr-FR" sz="1800" dirty="0">
                <a:solidFill>
                  <a:srgbClr val="000000"/>
                </a:solidFill>
                <a:latin typeface="Arial"/>
                <a:ea typeface="Arial"/>
                <a:cs typeface="Arial"/>
                <a:sym typeface="Arial"/>
              </a:rPr>
              <a:t>’objectif 2022/2023 est de reconstituer la dynamique de ce groupe et de permettre de retrouver en 2023 un </a:t>
            </a:r>
            <a:r>
              <a:rPr lang="fr-FR" dirty="0">
                <a:solidFill>
                  <a:srgbClr val="000000"/>
                </a:solidFill>
                <a:latin typeface="Arial"/>
                <a:ea typeface="Arial"/>
                <a:cs typeface="Arial"/>
                <a:sym typeface="Arial"/>
              </a:rPr>
              <a:t>niveau de compétence régionale</a:t>
            </a:r>
          </a:p>
          <a:p>
            <a:pPr marL="0" lvl="0" indent="0" algn="just" rtl="0">
              <a:lnSpc>
                <a:spcPct val="120000"/>
              </a:lnSpc>
              <a:spcBef>
                <a:spcPts val="0"/>
              </a:spcBef>
              <a:spcAft>
                <a:spcPts val="0"/>
              </a:spcAft>
              <a:buClr>
                <a:srgbClr val="000000"/>
              </a:buClr>
              <a:buSzPts val="1600"/>
              <a:buNone/>
            </a:pPr>
            <a:endParaRPr lang="fr-FR" sz="18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73515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lt1"/>
              </a:buClr>
              <a:buSzPts val="2800"/>
              <a:buFont typeface="Gill Sans"/>
              <a:buNone/>
            </a:pPr>
            <a:r>
              <a:rPr lang="fr-FR" dirty="0"/>
              <a:t>NOTRE PRÉSENCE AUPRES DES PERSONNES EN SITUATION DE HANDICAP</a:t>
            </a:r>
            <a:endParaRPr b="1" dirty="0"/>
          </a:p>
        </p:txBody>
      </p:sp>
      <p:sp>
        <p:nvSpPr>
          <p:cNvPr id="138" name="Google Shape;138;p8"/>
          <p:cNvSpPr txBox="1">
            <a:spLocks noGrp="1"/>
          </p:cNvSpPr>
          <p:nvPr>
            <p:ph type="body" idx="1"/>
          </p:nvPr>
        </p:nvSpPr>
        <p:spPr>
          <a:xfrm>
            <a:off x="474996" y="1889760"/>
            <a:ext cx="11135812" cy="4968240"/>
          </a:xfrm>
          <a:prstGeom prst="rect">
            <a:avLst/>
          </a:prstGeom>
          <a:noFill/>
          <a:ln>
            <a:noFill/>
          </a:ln>
        </p:spPr>
        <p:txBody>
          <a:bodyPr spcFirstLastPara="1" wrap="square" lIns="91425" tIns="45700" rIns="91425" bIns="45700" anchor="ctr" anchorCtr="0">
            <a:normAutofit/>
          </a:bodyPr>
          <a:lstStyle/>
          <a:p>
            <a:pPr marL="306000" lvl="0" indent="-306000" algn="ctr" rtl="0">
              <a:lnSpc>
                <a:spcPct val="80000"/>
              </a:lnSpc>
              <a:spcBef>
                <a:spcPts val="0"/>
              </a:spcBef>
              <a:spcAft>
                <a:spcPts val="0"/>
              </a:spcAft>
              <a:buSzPts val="1667"/>
              <a:buChar char="◼"/>
            </a:pPr>
            <a:r>
              <a:rPr lang="fr-FR" sz="1812" b="1" dirty="0">
                <a:solidFill>
                  <a:srgbClr val="C00000"/>
                </a:solidFill>
              </a:rPr>
              <a:t>SPORT ADAPTÉ</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Notre implication dans le sport adapté est aujourd’hui connue et reconnue et les effectifs (autour de 30 personnes) sont relativement stable.</a:t>
            </a:r>
          </a:p>
          <a:p>
            <a:pPr marL="306000" lvl="0" indent="-306000" algn="l" rtl="0">
              <a:lnSpc>
                <a:spcPct val="80000"/>
              </a:lnSpc>
              <a:spcBef>
                <a:spcPts val="962"/>
              </a:spcBef>
              <a:spcAft>
                <a:spcPts val="0"/>
              </a:spcAft>
              <a:buSzPts val="1667"/>
              <a:buChar char="◼"/>
            </a:pPr>
            <a:r>
              <a:rPr lang="fr-FR" sz="1812" dirty="0">
                <a:latin typeface="Arial"/>
                <a:cs typeface="Arial"/>
                <a:sym typeface="Arial"/>
              </a:rPr>
              <a:t>Si en 2021 nous avons avec l’aide des entraîneurs concernés encadrés plusieurs groupe d’archers en situation de handicap psychique, cela représente un effort important de la part des bénévoles et dans ce secteur comme dans les autres nous avons besoin de vous pour nous aider dans ces taches.</a:t>
            </a:r>
          </a:p>
          <a:p>
            <a:pPr marL="763200" lvl="1" indent="-306000">
              <a:lnSpc>
                <a:spcPct val="80000"/>
              </a:lnSpc>
              <a:spcBef>
                <a:spcPts val="962"/>
              </a:spcBef>
              <a:buSzPts val="1667"/>
            </a:pPr>
            <a:r>
              <a:rPr lang="fr-FR" dirty="0">
                <a:latin typeface="Arial"/>
                <a:cs typeface="Arial"/>
                <a:sym typeface="Arial"/>
              </a:rPr>
              <a:t>Le besoin de compétence des entraîneurs bénévoles est le même que pour les archers « valides » avec une dose d’empathie suffisante pour comprendre, admettre et accepter leurs difficultés</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Comme vous le savez l’année à venir va être l’année d’une étape clef dans le projet de développement initié en 2019 avec la tenue du championnat de France para tir à l’arc adapté en Avril et nous allons avoir besoin de vous en amont et pendant le championnat pour la préparation du matériel nécessaire au déroulement du championnat et pour l’aide au championnat</a:t>
            </a:r>
            <a:endParaRPr dirty="0"/>
          </a:p>
          <a:p>
            <a:pPr marL="306000" lvl="0" indent="-306000" algn="l" rtl="0">
              <a:lnSpc>
                <a:spcPct val="80000"/>
              </a:lnSpc>
              <a:spcBef>
                <a:spcPts val="962"/>
              </a:spcBef>
              <a:spcAft>
                <a:spcPts val="0"/>
              </a:spcAft>
              <a:buSzPts val="1667"/>
              <a:buChar char="◼"/>
            </a:pPr>
            <a:r>
              <a:rPr lang="fr-FR" sz="1812" dirty="0">
                <a:latin typeface="Arial"/>
                <a:ea typeface="Arial"/>
                <a:cs typeface="Arial"/>
                <a:sym typeface="Arial"/>
              </a:rPr>
              <a:t>Merci de votre aide et n’hésitez pas à vous inscrire sur le site de la Compagnie pour vous compter parmi les bénévoles de cet événement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fr-FR" dirty="0"/>
              <a:t>NOTRE PRÉSENCE AUPRES DES PERSONNES EN SITUATION DE HANDICAP</a:t>
            </a:r>
            <a:endParaRPr dirty="0"/>
          </a:p>
        </p:txBody>
      </p:sp>
      <p:sp>
        <p:nvSpPr>
          <p:cNvPr id="144" name="Google Shape;144;p9"/>
          <p:cNvSpPr txBox="1">
            <a:spLocks noGrp="1"/>
          </p:cNvSpPr>
          <p:nvPr>
            <p:ph type="body" idx="1"/>
          </p:nvPr>
        </p:nvSpPr>
        <p:spPr>
          <a:xfrm>
            <a:off x="581193" y="1715956"/>
            <a:ext cx="11029615" cy="488956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662"/>
              <a:buNone/>
            </a:pPr>
            <a:endParaRPr sz="720" dirty="0"/>
          </a:p>
          <a:p>
            <a:pPr marL="0" lvl="0" indent="0" algn="l" rtl="0">
              <a:lnSpc>
                <a:spcPct val="80000"/>
              </a:lnSpc>
              <a:spcBef>
                <a:spcPts val="744"/>
              </a:spcBef>
              <a:spcAft>
                <a:spcPts val="0"/>
              </a:spcAft>
              <a:buSzPts val="662"/>
              <a:buNone/>
            </a:pPr>
            <a:endParaRPr sz="720" dirty="0"/>
          </a:p>
          <a:p>
            <a:pPr marL="0" lvl="0" indent="0" algn="ctr" rtl="0">
              <a:lnSpc>
                <a:spcPct val="80000"/>
              </a:lnSpc>
              <a:spcBef>
                <a:spcPts val="936"/>
              </a:spcBef>
              <a:spcAft>
                <a:spcPts val="0"/>
              </a:spcAft>
              <a:buSzPts val="1545"/>
              <a:buNone/>
            </a:pPr>
            <a:r>
              <a:rPr lang="fr-FR" sz="1679" b="1" dirty="0">
                <a:solidFill>
                  <a:srgbClr val="C00000"/>
                </a:solidFill>
              </a:rPr>
              <a:t>HANDISPORT</a:t>
            </a:r>
            <a:endParaRPr dirty="0"/>
          </a:p>
          <a:p>
            <a:pPr marL="0" lvl="0" indent="0" algn="l" rtl="0">
              <a:lnSpc>
                <a:spcPct val="80000"/>
              </a:lnSpc>
              <a:spcBef>
                <a:spcPts val="1008"/>
              </a:spcBef>
              <a:spcAft>
                <a:spcPts val="0"/>
              </a:spcAft>
              <a:buSzPts val="1877"/>
              <a:buNone/>
            </a:pPr>
            <a:endParaRPr lang="fr-FR" sz="2040" dirty="0"/>
          </a:p>
          <a:p>
            <a:pPr marL="0" lvl="0" indent="0" algn="l" rtl="0">
              <a:lnSpc>
                <a:spcPct val="80000"/>
              </a:lnSpc>
              <a:spcBef>
                <a:spcPts val="1008"/>
              </a:spcBef>
              <a:spcAft>
                <a:spcPts val="0"/>
              </a:spcAft>
              <a:buSzPts val="1877"/>
              <a:buNone/>
            </a:pPr>
            <a:r>
              <a:rPr lang="fr-FR" sz="2040" dirty="0"/>
              <a:t>Dans cette catégorie de handicap, nous sommes depuis toujours beaucoup moins présent.</a:t>
            </a:r>
          </a:p>
          <a:p>
            <a:pPr marL="0" lvl="0" indent="0" algn="l" rtl="0">
              <a:lnSpc>
                <a:spcPct val="80000"/>
              </a:lnSpc>
              <a:spcBef>
                <a:spcPts val="1008"/>
              </a:spcBef>
              <a:spcAft>
                <a:spcPts val="0"/>
              </a:spcAft>
              <a:buSzPts val="1877"/>
              <a:buNone/>
            </a:pPr>
            <a:r>
              <a:rPr lang="fr-FR" sz="2040" dirty="0"/>
              <a:t>Cela peut tenir à une raison majeure qui est que ces personnes vivent pour l’essentiel à domicile et non foyer et ne profitent pas de la dynamique des foyers incitant les pensionnaires ou adhérents à participer à des activités.</a:t>
            </a:r>
          </a:p>
          <a:p>
            <a:pPr marL="0" lvl="0" indent="0" algn="l" rtl="0">
              <a:lnSpc>
                <a:spcPct val="80000"/>
              </a:lnSpc>
              <a:spcBef>
                <a:spcPts val="1008"/>
              </a:spcBef>
              <a:spcAft>
                <a:spcPts val="0"/>
              </a:spcAft>
              <a:buSzPts val="1877"/>
              <a:buNone/>
            </a:pPr>
            <a:endParaRPr lang="fr-FR" sz="2040" dirty="0"/>
          </a:p>
          <a:p>
            <a:pPr marL="0" lvl="0" indent="0" algn="l" rtl="0">
              <a:lnSpc>
                <a:spcPct val="80000"/>
              </a:lnSpc>
              <a:spcBef>
                <a:spcPts val="1008"/>
              </a:spcBef>
              <a:spcAft>
                <a:spcPts val="0"/>
              </a:spcAft>
              <a:buSzPts val="1877"/>
              <a:buNone/>
            </a:pPr>
            <a:r>
              <a:rPr lang="fr-FR" sz="2040" dirty="0"/>
              <a:t>Pour l’année 2022, notre objectif est de nous faire connaître plus dans ce secteur et la rentrée effectuée nous a déjà permis de progresser </a:t>
            </a:r>
            <a:endParaRPr sz="2040" dirty="0"/>
          </a:p>
          <a:p>
            <a:pPr marL="0" lvl="0" indent="0" algn="l" rtl="0">
              <a:lnSpc>
                <a:spcPct val="80000"/>
              </a:lnSpc>
              <a:spcBef>
                <a:spcPts val="744"/>
              </a:spcBef>
              <a:spcAft>
                <a:spcPts val="0"/>
              </a:spcAft>
              <a:buSzPts val="662"/>
              <a:buNone/>
            </a:pPr>
            <a:endParaRPr sz="720" dirty="0"/>
          </a:p>
        </p:txBody>
      </p:sp>
    </p:spTree>
  </p:cSld>
  <p:clrMapOvr>
    <a:masterClrMapping/>
  </p:clrMapOvr>
</p:sld>
</file>

<file path=ppt/theme/theme1.xml><?xml version="1.0" encoding="utf-8"?>
<a:theme xmlns:a="http://schemas.openxmlformats.org/drawingml/2006/main" name="Dividende">
  <a:themeElements>
    <a:clrScheme name="Mé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2135</Words>
  <Application>Microsoft Office PowerPoint</Application>
  <PresentationFormat>Grand écran</PresentationFormat>
  <Paragraphs>120</Paragraphs>
  <Slides>16</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Gill Sans</vt:lpstr>
      <vt:lpstr>Noto Sans Symbols</vt:lpstr>
      <vt:lpstr>Dividende</vt:lpstr>
      <vt:lpstr>COMPAGNIE DES ARCHERS MACONNAIS</vt:lpstr>
      <vt:lpstr>Présentation PowerPoint</vt:lpstr>
      <vt:lpstr>L’ÉVOLUTION DES EFFECTIFS</vt:lpstr>
      <vt:lpstr>L’ÉVOLUTION DES EFFECTIFS</vt:lpstr>
      <vt:lpstr>L’ACTIVITÉ SPORTIVE</vt:lpstr>
      <vt:lpstr>L’ÉCOLE D’ARC</vt:lpstr>
      <vt:lpstr>LES JEUNES</vt:lpstr>
      <vt:lpstr>NOTRE PRÉSENCE AUPRES DES PERSONNES EN SITUATION DE HANDICAP</vt:lpstr>
      <vt:lpstr>NOTRE PRÉSENCE AUPRES DES PERSONNES EN SITUATION DE HANDICAP</vt:lpstr>
      <vt:lpstr>LES BÉNÉVOLES</vt:lpstr>
      <vt:lpstr>LES TRAVAUX</vt:lpstr>
      <vt:lpstr>LES PROJETS DE TRAVAUX (à court terme !)</vt:lpstr>
      <vt:lpstr>ENTRAÎNEURS ET ARBITRES</vt:lpstr>
      <vt:lpstr>REMERCIEMENTS</vt:lpstr>
      <vt:lpstr>REMERCIEMENTS</vt:lpstr>
      <vt:lpstr>REMERCIEMENTS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COMPAGNIE DES ARCHERS MACONNAIS</dc:title>
  <dc:creator>gérard champion</dc:creator>
  <cp:lastModifiedBy>Gérard CHAMPION</cp:lastModifiedBy>
  <cp:revision>36</cp:revision>
  <cp:lastPrinted>2021-01-14T15:33:47Z</cp:lastPrinted>
  <dcterms:created xsi:type="dcterms:W3CDTF">2018-12-21T06:59:34Z</dcterms:created>
  <dcterms:modified xsi:type="dcterms:W3CDTF">2022-01-11T10:08:01Z</dcterms:modified>
</cp:coreProperties>
</file>